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Alexandria"/>
      <p:regular r:id="rId23"/>
    </p:embeddedFont>
    <p:embeddedFont>
      <p:font typeface="Alexandria"/>
      <p:regular r:id="rId24"/>
    </p:embeddedFont>
    <p:embeddedFont>
      <p:font typeface="Nobile"/>
      <p:regular r:id="rId25"/>
    </p:embeddedFont>
    <p:embeddedFont>
      <p:font typeface="Nobile"/>
      <p:regular r:id="rId26"/>
    </p:embeddedFont>
    <p:embeddedFont>
      <p:font typeface="Nobile"/>
      <p:regular r:id="rId27"/>
    </p:embeddedFont>
    <p:embeddedFont>
      <p:font typeface="Nobile"/>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slideLayout" Target="../slideLayouts/slideLayout15.xml"/><Relationship Id="rId1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svg"/><Relationship Id="rId12" Type="http://schemas.openxmlformats.org/officeDocument/2006/relationships/image" Target="../media/image-4-12.png"/><Relationship Id="rId13" Type="http://schemas.openxmlformats.org/officeDocument/2006/relationships/image" Target="../media/image-4-13.svg"/><Relationship Id="rId14" Type="http://schemas.openxmlformats.org/officeDocument/2006/relationships/image" Target="../media/image-4-14.png"/><Relationship Id="rId15" Type="http://schemas.openxmlformats.org/officeDocument/2006/relationships/slideLayout" Target="../slideLayouts/slideLayout5.xml"/><Relationship Id="rId1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226713"/>
            <a:ext cx="7422713"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Food Delivery Time Prediction</a:t>
            </a:r>
            <a:endParaRPr lang="en-US" sz="3900" dirty="0"/>
          </a:p>
        </p:txBody>
      </p:sp>
      <p:sp>
        <p:nvSpPr>
          <p:cNvPr id="4" name="Text 1"/>
          <p:cNvSpPr/>
          <p:nvPr/>
        </p:nvSpPr>
        <p:spPr>
          <a:xfrm>
            <a:off x="793790" y="414444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Using Naive Bayes, K-Nearest Neighbors, and Decision Tree</a:t>
            </a:r>
            <a:endParaRPr lang="en-US" sz="1550" dirty="0"/>
          </a:p>
        </p:txBody>
      </p:sp>
      <p:sp>
        <p:nvSpPr>
          <p:cNvPr id="5" name="Text 2"/>
          <p:cNvSpPr/>
          <p:nvPr/>
        </p:nvSpPr>
        <p:spPr>
          <a:xfrm>
            <a:off x="793790" y="468522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Machine Learning Mini Project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2488525" cy="310158"/>
          </a:xfrm>
          <a:prstGeom prst="rect">
            <a:avLst/>
          </a:prstGeom>
          <a:noFill/>
          <a:ln/>
        </p:spPr>
        <p:txBody>
          <a:bodyPr wrap="none" lIns="0" tIns="0" rIns="0" bIns="0" rtlCol="0" anchor="t"/>
          <a:lstStyle/>
          <a:p>
            <a:pPr algn="l" indent="0" marL="0">
              <a:lnSpc>
                <a:spcPts val="2400"/>
              </a:lnSpc>
              <a:buNone/>
            </a:pPr>
            <a:r>
              <a:rPr lang="en-US" sz="1950" dirty="0">
                <a:solidFill>
                  <a:srgbClr val="1B1B27"/>
                </a:solidFill>
                <a:latin typeface="Alexandria" pitchFamily="34" charset="0"/>
                <a:ea typeface="Alexandria" pitchFamily="34" charset="-122"/>
                <a:cs typeface="Alexandria" pitchFamily="34" charset="-120"/>
              </a:rPr>
              <a:t>Decision Tree Model</a:t>
            </a:r>
            <a:endParaRPr lang="en-US" sz="1950" dirty="0"/>
          </a:p>
        </p:txBody>
      </p:sp>
      <p:pic>
        <p:nvPicPr>
          <p:cNvPr id="3" name="Image 0" descr="preencoded.png">    </p:cNvPr>
          <p:cNvPicPr>
            <a:picLocks noChangeAspect="1"/>
          </p:cNvPicPr>
          <p:nvPr/>
        </p:nvPicPr>
        <p:blipFill>
          <a:blip r:embed="rId1"/>
          <a:stretch>
            <a:fillRect/>
          </a:stretch>
        </p:blipFill>
        <p:spPr>
          <a:xfrm>
            <a:off x="396835" y="843439"/>
            <a:ext cx="5389483" cy="5389483"/>
          </a:xfrm>
          <a:prstGeom prst="rect">
            <a:avLst/>
          </a:prstGeom>
        </p:spPr>
      </p:pic>
      <p:sp>
        <p:nvSpPr>
          <p:cNvPr id="4" name="Text 1"/>
          <p:cNvSpPr/>
          <p:nvPr/>
        </p:nvSpPr>
        <p:spPr>
          <a:xfrm>
            <a:off x="6035873" y="831056"/>
            <a:ext cx="1528167" cy="155019"/>
          </a:xfrm>
          <a:prstGeom prst="rect">
            <a:avLst/>
          </a:prstGeom>
          <a:noFill/>
          <a:ln/>
        </p:spPr>
        <p:txBody>
          <a:bodyPr wrap="none" lIns="0" tIns="0" rIns="0" bIns="0" rtlCol="0" anchor="t"/>
          <a:lstStyle/>
          <a:p>
            <a:pPr algn="l" indent="0" marL="0">
              <a:lnSpc>
                <a:spcPts val="1200"/>
              </a:lnSpc>
              <a:buNone/>
            </a:pPr>
            <a:r>
              <a:rPr lang="en-US" sz="950" dirty="0">
                <a:solidFill>
                  <a:srgbClr val="1B1B27"/>
                </a:solidFill>
                <a:latin typeface="Alexandria" pitchFamily="34" charset="0"/>
                <a:ea typeface="Alexandria" pitchFamily="34" charset="-122"/>
                <a:cs typeface="Alexandria" pitchFamily="34" charset="-120"/>
              </a:rPr>
              <a:t>Tree-Based Classification</a:t>
            </a:r>
            <a:endParaRPr lang="en-US" sz="950" dirty="0"/>
          </a:p>
        </p:txBody>
      </p:sp>
      <p:sp>
        <p:nvSpPr>
          <p:cNvPr id="5" name="Text 2"/>
          <p:cNvSpPr/>
          <p:nvPr/>
        </p:nvSpPr>
        <p:spPr>
          <a:xfrm>
            <a:off x="6035873" y="1085255"/>
            <a:ext cx="8205192"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Decision Trees create a flowchart-like structure where internal nodes represent feature tests, branches represent outcomes, and leaf nodes represent class predictions.</a:t>
            </a:r>
            <a:endParaRPr lang="en-US" sz="750" dirty="0"/>
          </a:p>
        </p:txBody>
      </p:sp>
      <p:sp>
        <p:nvSpPr>
          <p:cNvPr id="6" name="Text 3"/>
          <p:cNvSpPr/>
          <p:nvPr/>
        </p:nvSpPr>
        <p:spPr>
          <a:xfrm>
            <a:off x="6035873" y="1333143"/>
            <a:ext cx="8205192"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The algorithm recursively partitions the feature space to create homogeneous regions for each class.</a:t>
            </a:r>
            <a:endParaRPr lang="en-US" sz="750" dirty="0"/>
          </a:p>
        </p:txBody>
      </p:sp>
      <p:sp>
        <p:nvSpPr>
          <p:cNvPr id="7" name="Shape 4"/>
          <p:cNvSpPr/>
          <p:nvPr/>
        </p:nvSpPr>
        <p:spPr>
          <a:xfrm>
            <a:off x="7307580" y="6456045"/>
            <a:ext cx="15240" cy="2449354"/>
          </a:xfrm>
          <a:prstGeom prst="roundRect">
            <a:avLst>
              <a:gd name="adj" fmla="val 273488"/>
            </a:avLst>
          </a:prstGeom>
          <a:solidFill>
            <a:srgbClr val="B8C3DF"/>
          </a:solidFill>
          <a:ln/>
        </p:spPr>
      </p:sp>
      <p:sp>
        <p:nvSpPr>
          <p:cNvPr id="8" name="Shape 5"/>
          <p:cNvSpPr/>
          <p:nvPr/>
        </p:nvSpPr>
        <p:spPr>
          <a:xfrm>
            <a:off x="6921163" y="6559987"/>
            <a:ext cx="297656" cy="15240"/>
          </a:xfrm>
          <a:prstGeom prst="roundRect">
            <a:avLst>
              <a:gd name="adj" fmla="val 273488"/>
            </a:avLst>
          </a:prstGeom>
          <a:solidFill>
            <a:srgbClr val="B8C3DF"/>
          </a:solidFill>
          <a:ln/>
        </p:spPr>
      </p:sp>
      <p:sp>
        <p:nvSpPr>
          <p:cNvPr id="9" name="Shape 6"/>
          <p:cNvSpPr/>
          <p:nvPr/>
        </p:nvSpPr>
        <p:spPr>
          <a:xfrm>
            <a:off x="7203579" y="6456045"/>
            <a:ext cx="223242" cy="223242"/>
          </a:xfrm>
          <a:prstGeom prst="roundRect">
            <a:avLst>
              <a:gd name="adj" fmla="val 18670"/>
            </a:avLst>
          </a:prstGeom>
          <a:solidFill>
            <a:srgbClr val="D2DDF9"/>
          </a:solidFill>
          <a:ln w="7620">
            <a:solidFill>
              <a:srgbClr val="B8C3DF"/>
            </a:solidFill>
            <a:prstDash val="solid"/>
          </a:ln>
        </p:spPr>
      </p:sp>
      <p:sp>
        <p:nvSpPr>
          <p:cNvPr id="10" name="Text 7"/>
          <p:cNvSpPr/>
          <p:nvPr/>
        </p:nvSpPr>
        <p:spPr>
          <a:xfrm>
            <a:off x="7240726" y="6474619"/>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404155"/>
                </a:solidFill>
                <a:latin typeface="Alexandria" pitchFamily="34" charset="0"/>
                <a:ea typeface="Alexandria" pitchFamily="34" charset="-122"/>
                <a:cs typeface="Alexandria" pitchFamily="34" charset="-120"/>
              </a:rPr>
              <a:t>1</a:t>
            </a:r>
            <a:endParaRPr lang="en-US" sz="1150" dirty="0"/>
          </a:p>
        </p:txBody>
      </p:sp>
      <p:sp>
        <p:nvSpPr>
          <p:cNvPr id="11" name="Text 8"/>
          <p:cNvSpPr/>
          <p:nvPr/>
        </p:nvSpPr>
        <p:spPr>
          <a:xfrm>
            <a:off x="5578673" y="6490097"/>
            <a:ext cx="1240393" cy="155019"/>
          </a:xfrm>
          <a:prstGeom prst="rect">
            <a:avLst/>
          </a:prstGeom>
          <a:noFill/>
          <a:ln/>
        </p:spPr>
        <p:txBody>
          <a:bodyPr wrap="none" lIns="0" tIns="0" rIns="0" bIns="0" rtlCol="0" anchor="t"/>
          <a:lstStyle/>
          <a:p>
            <a:pPr algn="r"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Root Node</a:t>
            </a:r>
            <a:endParaRPr lang="en-US" sz="950" dirty="0"/>
          </a:p>
        </p:txBody>
      </p:sp>
      <p:sp>
        <p:nvSpPr>
          <p:cNvPr id="12" name="Text 9"/>
          <p:cNvSpPr/>
          <p:nvPr/>
        </p:nvSpPr>
        <p:spPr>
          <a:xfrm>
            <a:off x="396835" y="6704648"/>
            <a:ext cx="6422231" cy="158591"/>
          </a:xfrm>
          <a:prstGeom prst="rect">
            <a:avLst/>
          </a:prstGeom>
          <a:noFill/>
          <a:ln/>
        </p:spPr>
        <p:txBody>
          <a:bodyPr wrap="none" lIns="0" tIns="0" rIns="0" bIns="0" rtlCol="0" anchor="t"/>
          <a:lstStyle/>
          <a:p>
            <a:pPr algn="r" indent="0" marL="0">
              <a:lnSpc>
                <a:spcPts val="1250"/>
              </a:lnSpc>
              <a:buNone/>
            </a:pPr>
            <a:r>
              <a:rPr lang="en-US" sz="750" dirty="0">
                <a:solidFill>
                  <a:srgbClr val="404155"/>
                </a:solidFill>
                <a:latin typeface="Nobile" pitchFamily="34" charset="0"/>
                <a:ea typeface="Nobile" pitchFamily="34" charset="-122"/>
                <a:cs typeface="Nobile" pitchFamily="34" charset="-120"/>
              </a:rPr>
              <a:t>Initial split on most informative feature</a:t>
            </a:r>
            <a:endParaRPr lang="en-US" sz="750" dirty="0"/>
          </a:p>
        </p:txBody>
      </p:sp>
      <p:sp>
        <p:nvSpPr>
          <p:cNvPr id="13" name="Shape 10"/>
          <p:cNvSpPr/>
          <p:nvPr/>
        </p:nvSpPr>
        <p:spPr>
          <a:xfrm>
            <a:off x="7411581" y="7155180"/>
            <a:ext cx="297656" cy="15240"/>
          </a:xfrm>
          <a:prstGeom prst="roundRect">
            <a:avLst>
              <a:gd name="adj" fmla="val 273488"/>
            </a:avLst>
          </a:prstGeom>
          <a:solidFill>
            <a:srgbClr val="B8C3DF"/>
          </a:solidFill>
          <a:ln/>
        </p:spPr>
      </p:sp>
      <p:sp>
        <p:nvSpPr>
          <p:cNvPr id="14" name="Shape 11"/>
          <p:cNvSpPr/>
          <p:nvPr/>
        </p:nvSpPr>
        <p:spPr>
          <a:xfrm>
            <a:off x="7203579" y="7051238"/>
            <a:ext cx="223242" cy="223242"/>
          </a:xfrm>
          <a:prstGeom prst="roundRect">
            <a:avLst>
              <a:gd name="adj" fmla="val 18670"/>
            </a:avLst>
          </a:prstGeom>
          <a:solidFill>
            <a:srgbClr val="D2DDF9"/>
          </a:solidFill>
          <a:ln w="7620">
            <a:solidFill>
              <a:srgbClr val="B8C3DF"/>
            </a:solidFill>
            <a:prstDash val="solid"/>
          </a:ln>
        </p:spPr>
      </p:sp>
      <p:sp>
        <p:nvSpPr>
          <p:cNvPr id="15" name="Text 12"/>
          <p:cNvSpPr/>
          <p:nvPr/>
        </p:nvSpPr>
        <p:spPr>
          <a:xfrm>
            <a:off x="7240726" y="7069812"/>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404155"/>
                </a:solidFill>
                <a:latin typeface="Alexandria" pitchFamily="34" charset="0"/>
                <a:ea typeface="Alexandria" pitchFamily="34" charset="-122"/>
                <a:cs typeface="Alexandria" pitchFamily="34" charset="-120"/>
              </a:rPr>
              <a:t>2</a:t>
            </a:r>
            <a:endParaRPr lang="en-US" sz="1150" dirty="0"/>
          </a:p>
        </p:txBody>
      </p:sp>
      <p:sp>
        <p:nvSpPr>
          <p:cNvPr id="16" name="Text 13"/>
          <p:cNvSpPr/>
          <p:nvPr/>
        </p:nvSpPr>
        <p:spPr>
          <a:xfrm>
            <a:off x="7811333" y="708529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Internal Nodes</a:t>
            </a:r>
            <a:endParaRPr lang="en-US" sz="950" dirty="0"/>
          </a:p>
        </p:txBody>
      </p:sp>
      <p:sp>
        <p:nvSpPr>
          <p:cNvPr id="17" name="Text 14"/>
          <p:cNvSpPr/>
          <p:nvPr/>
        </p:nvSpPr>
        <p:spPr>
          <a:xfrm>
            <a:off x="7811333" y="7299841"/>
            <a:ext cx="6422231"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Successive splits refine classification boundaries</a:t>
            </a:r>
            <a:endParaRPr lang="en-US" sz="750" dirty="0"/>
          </a:p>
        </p:txBody>
      </p:sp>
      <p:sp>
        <p:nvSpPr>
          <p:cNvPr id="18" name="Shape 15"/>
          <p:cNvSpPr/>
          <p:nvPr/>
        </p:nvSpPr>
        <p:spPr>
          <a:xfrm>
            <a:off x="6921163" y="7668220"/>
            <a:ext cx="297656" cy="15240"/>
          </a:xfrm>
          <a:prstGeom prst="roundRect">
            <a:avLst>
              <a:gd name="adj" fmla="val 273488"/>
            </a:avLst>
          </a:prstGeom>
          <a:solidFill>
            <a:srgbClr val="B8C3DF"/>
          </a:solidFill>
          <a:ln/>
        </p:spPr>
      </p:sp>
      <p:sp>
        <p:nvSpPr>
          <p:cNvPr id="19" name="Shape 16"/>
          <p:cNvSpPr/>
          <p:nvPr/>
        </p:nvSpPr>
        <p:spPr>
          <a:xfrm>
            <a:off x="7203579" y="7564279"/>
            <a:ext cx="223242" cy="223242"/>
          </a:xfrm>
          <a:prstGeom prst="roundRect">
            <a:avLst>
              <a:gd name="adj" fmla="val 18670"/>
            </a:avLst>
          </a:prstGeom>
          <a:solidFill>
            <a:srgbClr val="D2DDF9"/>
          </a:solidFill>
          <a:ln w="7620">
            <a:solidFill>
              <a:srgbClr val="B8C3DF"/>
            </a:solidFill>
            <a:prstDash val="solid"/>
          </a:ln>
        </p:spPr>
      </p:sp>
      <p:sp>
        <p:nvSpPr>
          <p:cNvPr id="20" name="Text 17"/>
          <p:cNvSpPr/>
          <p:nvPr/>
        </p:nvSpPr>
        <p:spPr>
          <a:xfrm>
            <a:off x="7240726" y="7582853"/>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404155"/>
                </a:solidFill>
                <a:latin typeface="Alexandria" pitchFamily="34" charset="0"/>
                <a:ea typeface="Alexandria" pitchFamily="34" charset="-122"/>
                <a:cs typeface="Alexandria" pitchFamily="34" charset="-120"/>
              </a:rPr>
              <a:t>3</a:t>
            </a:r>
            <a:endParaRPr lang="en-US" sz="1150" dirty="0"/>
          </a:p>
        </p:txBody>
      </p:sp>
      <p:sp>
        <p:nvSpPr>
          <p:cNvPr id="21" name="Text 18"/>
          <p:cNvSpPr/>
          <p:nvPr/>
        </p:nvSpPr>
        <p:spPr>
          <a:xfrm>
            <a:off x="5578673" y="7598331"/>
            <a:ext cx="1240393" cy="155019"/>
          </a:xfrm>
          <a:prstGeom prst="rect">
            <a:avLst/>
          </a:prstGeom>
          <a:noFill/>
          <a:ln/>
        </p:spPr>
        <p:txBody>
          <a:bodyPr wrap="none" lIns="0" tIns="0" rIns="0" bIns="0" rtlCol="0" anchor="t"/>
          <a:lstStyle/>
          <a:p>
            <a:pPr algn="r"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Leaf Nodes</a:t>
            </a:r>
            <a:endParaRPr lang="en-US" sz="950" dirty="0"/>
          </a:p>
        </p:txBody>
      </p:sp>
      <p:sp>
        <p:nvSpPr>
          <p:cNvPr id="22" name="Text 19"/>
          <p:cNvSpPr/>
          <p:nvPr/>
        </p:nvSpPr>
        <p:spPr>
          <a:xfrm>
            <a:off x="396835" y="7812881"/>
            <a:ext cx="6422231" cy="158591"/>
          </a:xfrm>
          <a:prstGeom prst="rect">
            <a:avLst/>
          </a:prstGeom>
          <a:noFill/>
          <a:ln/>
        </p:spPr>
        <p:txBody>
          <a:bodyPr wrap="none" lIns="0" tIns="0" rIns="0" bIns="0" rtlCol="0" anchor="t"/>
          <a:lstStyle/>
          <a:p>
            <a:pPr algn="r" indent="0" marL="0">
              <a:lnSpc>
                <a:spcPts val="1250"/>
              </a:lnSpc>
              <a:buNone/>
            </a:pPr>
            <a:r>
              <a:rPr lang="en-US" sz="750" dirty="0">
                <a:solidFill>
                  <a:srgbClr val="404155"/>
                </a:solidFill>
                <a:latin typeface="Nobile" pitchFamily="34" charset="0"/>
                <a:ea typeface="Nobile" pitchFamily="34" charset="-122"/>
                <a:cs typeface="Nobile" pitchFamily="34" charset="-120"/>
              </a:rPr>
              <a:t>Final class predictions at terminal points</a:t>
            </a:r>
            <a:endParaRPr lang="en-US" sz="750" dirty="0"/>
          </a:p>
        </p:txBody>
      </p:sp>
      <p:sp>
        <p:nvSpPr>
          <p:cNvPr id="23" name="Shape 20"/>
          <p:cNvSpPr/>
          <p:nvPr/>
        </p:nvSpPr>
        <p:spPr>
          <a:xfrm>
            <a:off x="7411581" y="8181380"/>
            <a:ext cx="297656" cy="15240"/>
          </a:xfrm>
          <a:prstGeom prst="roundRect">
            <a:avLst>
              <a:gd name="adj" fmla="val 273488"/>
            </a:avLst>
          </a:prstGeom>
          <a:solidFill>
            <a:srgbClr val="B8C3DF"/>
          </a:solidFill>
          <a:ln/>
        </p:spPr>
      </p:sp>
      <p:sp>
        <p:nvSpPr>
          <p:cNvPr id="24" name="Shape 21"/>
          <p:cNvSpPr/>
          <p:nvPr/>
        </p:nvSpPr>
        <p:spPr>
          <a:xfrm>
            <a:off x="7203579" y="8077438"/>
            <a:ext cx="223242" cy="223242"/>
          </a:xfrm>
          <a:prstGeom prst="roundRect">
            <a:avLst>
              <a:gd name="adj" fmla="val 18670"/>
            </a:avLst>
          </a:prstGeom>
          <a:solidFill>
            <a:srgbClr val="D2DDF9"/>
          </a:solidFill>
          <a:ln w="7620">
            <a:solidFill>
              <a:srgbClr val="B8C3DF"/>
            </a:solidFill>
            <a:prstDash val="solid"/>
          </a:ln>
        </p:spPr>
      </p:sp>
      <p:sp>
        <p:nvSpPr>
          <p:cNvPr id="25" name="Text 22"/>
          <p:cNvSpPr/>
          <p:nvPr/>
        </p:nvSpPr>
        <p:spPr>
          <a:xfrm>
            <a:off x="7240726" y="8096012"/>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404155"/>
                </a:solidFill>
                <a:latin typeface="Alexandria" pitchFamily="34" charset="0"/>
                <a:ea typeface="Alexandria" pitchFamily="34" charset="-122"/>
                <a:cs typeface="Alexandria" pitchFamily="34" charset="-120"/>
              </a:rPr>
              <a:t>4</a:t>
            </a:r>
            <a:endParaRPr lang="en-US" sz="1150" dirty="0"/>
          </a:p>
        </p:txBody>
      </p:sp>
      <p:sp>
        <p:nvSpPr>
          <p:cNvPr id="26" name="Text 23"/>
          <p:cNvSpPr/>
          <p:nvPr/>
        </p:nvSpPr>
        <p:spPr>
          <a:xfrm>
            <a:off x="7811333" y="811149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Pruning Strategy</a:t>
            </a:r>
            <a:endParaRPr lang="en-US" sz="950" dirty="0"/>
          </a:p>
        </p:txBody>
      </p:sp>
      <p:sp>
        <p:nvSpPr>
          <p:cNvPr id="27" name="Text 24"/>
          <p:cNvSpPr/>
          <p:nvPr/>
        </p:nvSpPr>
        <p:spPr>
          <a:xfrm>
            <a:off x="7811333" y="8326041"/>
            <a:ext cx="6422231"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To prevent overfitting and improve generalization, we applied regularization through pruning parameters:</a:t>
            </a:r>
            <a:endParaRPr lang="en-US" sz="750" dirty="0"/>
          </a:p>
        </p:txBody>
      </p:sp>
      <p:sp>
        <p:nvSpPr>
          <p:cNvPr id="28" name="Shape 25"/>
          <p:cNvSpPr/>
          <p:nvPr/>
        </p:nvSpPr>
        <p:spPr>
          <a:xfrm>
            <a:off x="396835" y="9016960"/>
            <a:ext cx="6868716" cy="601980"/>
          </a:xfrm>
          <a:prstGeom prst="roundRect">
            <a:avLst>
              <a:gd name="adj" fmla="val 6924"/>
            </a:avLst>
          </a:prstGeom>
          <a:solidFill>
            <a:srgbClr val="F9F9FF"/>
          </a:solidFill>
          <a:ln w="15240">
            <a:solidFill>
              <a:srgbClr val="B8C3DF"/>
            </a:solidFill>
            <a:prstDash val="solid"/>
          </a:ln>
        </p:spPr>
      </p:sp>
      <p:sp>
        <p:nvSpPr>
          <p:cNvPr id="29" name="Text 26"/>
          <p:cNvSpPr/>
          <p:nvPr/>
        </p:nvSpPr>
        <p:spPr>
          <a:xfrm>
            <a:off x="511254" y="9131379"/>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max_depth</a:t>
            </a:r>
            <a:endParaRPr lang="en-US" sz="950" dirty="0"/>
          </a:p>
        </p:txBody>
      </p:sp>
      <p:sp>
        <p:nvSpPr>
          <p:cNvPr id="30" name="Text 27"/>
          <p:cNvSpPr/>
          <p:nvPr/>
        </p:nvSpPr>
        <p:spPr>
          <a:xfrm>
            <a:off x="511254" y="9345930"/>
            <a:ext cx="6639878"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Limits tree height to control model complexity and prevent excessive branching</a:t>
            </a:r>
            <a:endParaRPr lang="en-US" sz="750" dirty="0"/>
          </a:p>
        </p:txBody>
      </p:sp>
      <p:sp>
        <p:nvSpPr>
          <p:cNvPr id="31" name="Shape 28"/>
          <p:cNvSpPr/>
          <p:nvPr/>
        </p:nvSpPr>
        <p:spPr>
          <a:xfrm>
            <a:off x="7364730" y="9016960"/>
            <a:ext cx="6868835" cy="601980"/>
          </a:xfrm>
          <a:prstGeom prst="roundRect">
            <a:avLst>
              <a:gd name="adj" fmla="val 6924"/>
            </a:avLst>
          </a:prstGeom>
          <a:solidFill>
            <a:srgbClr val="F9F9FF"/>
          </a:solidFill>
          <a:ln w="15240">
            <a:solidFill>
              <a:srgbClr val="B8C3DF"/>
            </a:solidFill>
            <a:prstDash val="solid"/>
          </a:ln>
        </p:spPr>
      </p:sp>
      <p:sp>
        <p:nvSpPr>
          <p:cNvPr id="32" name="Text 29"/>
          <p:cNvSpPr/>
          <p:nvPr/>
        </p:nvSpPr>
        <p:spPr>
          <a:xfrm>
            <a:off x="7479149" y="9131379"/>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min_samples_split</a:t>
            </a:r>
            <a:endParaRPr lang="en-US" sz="950" dirty="0"/>
          </a:p>
        </p:txBody>
      </p:sp>
      <p:sp>
        <p:nvSpPr>
          <p:cNvPr id="33" name="Text 30"/>
          <p:cNvSpPr/>
          <p:nvPr/>
        </p:nvSpPr>
        <p:spPr>
          <a:xfrm>
            <a:off x="7479149" y="9345930"/>
            <a:ext cx="6639997" cy="158591"/>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Requires minimum samples before allowing node splits, ensuring statistical significance</a:t>
            </a:r>
            <a:endParaRPr lang="en-US" sz="750" dirty="0"/>
          </a:p>
        </p:txBody>
      </p:sp>
      <p:sp>
        <p:nvSpPr>
          <p:cNvPr id="34" name="Shape 31"/>
          <p:cNvSpPr/>
          <p:nvPr/>
        </p:nvSpPr>
        <p:spPr>
          <a:xfrm>
            <a:off x="396835" y="9730502"/>
            <a:ext cx="13836729" cy="421362"/>
          </a:xfrm>
          <a:prstGeom prst="roundRect">
            <a:avLst>
              <a:gd name="adj" fmla="val 9892"/>
            </a:avLst>
          </a:prstGeom>
          <a:solidFill>
            <a:srgbClr val="BBCDF7"/>
          </a:solidFill>
          <a:ln/>
        </p:spPr>
      </p:sp>
      <p:pic>
        <p:nvPicPr>
          <p:cNvPr id="35" name="Image 1" descr="preencoded.png">    </p:cNvPr>
          <p:cNvPicPr>
            <a:picLocks noChangeAspect="1"/>
          </p:cNvPicPr>
          <p:nvPr/>
        </p:nvPicPr>
        <p:blipFill>
          <a:blip r:embed="rId2"/>
          <a:stretch>
            <a:fillRect/>
          </a:stretch>
        </p:blipFill>
        <p:spPr>
          <a:xfrm>
            <a:off x="496014" y="9866709"/>
            <a:ext cx="123944" cy="99179"/>
          </a:xfrm>
          <a:prstGeom prst="rect">
            <a:avLst/>
          </a:prstGeom>
        </p:spPr>
      </p:pic>
      <p:sp>
        <p:nvSpPr>
          <p:cNvPr id="36" name="Text 32"/>
          <p:cNvSpPr/>
          <p:nvPr/>
        </p:nvSpPr>
        <p:spPr>
          <a:xfrm>
            <a:off x="719137" y="9854446"/>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Nobile" pitchFamily="34" charset="0"/>
                <a:ea typeface="Nobile" pitchFamily="34" charset="-122"/>
                <a:cs typeface="Nobile" pitchFamily="34" charset="-120"/>
              </a:rPr>
              <a:t>Confusion Matrix:</a:t>
            </a:r>
            <a:pPr algn="l" indent="0" marL="0">
              <a:lnSpc>
                <a:spcPts val="1250"/>
              </a:lnSpc>
              <a:buNone/>
            </a:pPr>
            <a:r>
              <a:rPr lang="en-US" sz="750" dirty="0">
                <a:solidFill>
                  <a:srgbClr val="000000"/>
                </a:solidFill>
                <a:latin typeface="Nobile" pitchFamily="34" charset="0"/>
                <a:ea typeface="Nobile" pitchFamily="34" charset="-122"/>
                <a:cs typeface="Nobile" pitchFamily="34" charset="-120"/>
              </a:rPr>
              <a:t> Decision Tree classification results showing predicted versus actual delivery outcomes will be inserted here</a:t>
            </a:r>
            <a:endParaRPr lang="en-US" sz="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77177"/>
          </a:xfrm>
          <a:prstGeom prst="rect">
            <a:avLst/>
          </a:prstGeom>
        </p:spPr>
      </p:pic>
      <p:sp>
        <p:nvSpPr>
          <p:cNvPr id="3" name="Text 0"/>
          <p:cNvSpPr/>
          <p:nvPr/>
        </p:nvSpPr>
        <p:spPr>
          <a:xfrm>
            <a:off x="696635" y="2656761"/>
            <a:ext cx="4354473" cy="544235"/>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Alexandria" pitchFamily="34" charset="0"/>
                <a:ea typeface="Alexandria" pitchFamily="34" charset="-122"/>
                <a:cs typeface="Alexandria" pitchFamily="34" charset="-120"/>
              </a:rPr>
              <a:t>ROC Curve Analysis</a:t>
            </a:r>
            <a:endParaRPr lang="en-US" sz="3400" dirty="0"/>
          </a:p>
        </p:txBody>
      </p:sp>
      <p:sp>
        <p:nvSpPr>
          <p:cNvPr id="4" name="Text 1"/>
          <p:cNvSpPr/>
          <p:nvPr/>
        </p:nvSpPr>
        <p:spPr>
          <a:xfrm>
            <a:off x="696635" y="3270647"/>
            <a:ext cx="3177302" cy="272177"/>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Alexandria" pitchFamily="34" charset="0"/>
                <a:ea typeface="Alexandria" pitchFamily="34" charset="-122"/>
                <a:cs typeface="Alexandria" pitchFamily="34" charset="-120"/>
              </a:rPr>
              <a:t>Understanding ROC and AUC</a:t>
            </a:r>
            <a:endParaRPr lang="en-US" sz="1700" dirty="0"/>
          </a:p>
        </p:txBody>
      </p:sp>
      <p:sp>
        <p:nvSpPr>
          <p:cNvPr id="5" name="Text 2"/>
          <p:cNvSpPr/>
          <p:nvPr/>
        </p:nvSpPr>
        <p:spPr>
          <a:xfrm>
            <a:off x="696635" y="3804047"/>
            <a:ext cx="13237131" cy="557213"/>
          </a:xfrm>
          <a:prstGeom prst="rect">
            <a:avLst/>
          </a:prstGeom>
          <a:noFill/>
          <a:ln/>
        </p:spPr>
        <p:txBody>
          <a:bodyPr wrap="squar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The Receiver Operating Characteristic (ROC) curve is a fundamental tool for evaluating binary classification models. It plots the True Positive Rate against the False Positive Rate across various classification thresholds.</a:t>
            </a:r>
            <a:endParaRPr lang="en-US" sz="1350" dirty="0"/>
          </a:p>
        </p:txBody>
      </p:sp>
      <p:sp>
        <p:nvSpPr>
          <p:cNvPr id="6" name="Text 3"/>
          <p:cNvSpPr/>
          <p:nvPr/>
        </p:nvSpPr>
        <p:spPr>
          <a:xfrm>
            <a:off x="696635" y="4731187"/>
            <a:ext cx="2177177" cy="272177"/>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Alexandria" pitchFamily="34" charset="0"/>
                <a:ea typeface="Alexandria" pitchFamily="34" charset="-122"/>
                <a:cs typeface="Alexandria" pitchFamily="34" charset="-120"/>
              </a:rPr>
              <a:t>Key Metrics</a:t>
            </a:r>
            <a:endParaRPr lang="en-US" sz="1700" dirty="0"/>
          </a:p>
        </p:txBody>
      </p:sp>
      <p:sp>
        <p:nvSpPr>
          <p:cNvPr id="7" name="Text 4"/>
          <p:cNvSpPr/>
          <p:nvPr/>
        </p:nvSpPr>
        <p:spPr>
          <a:xfrm>
            <a:off x="696635" y="5177433"/>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04155"/>
                </a:solidFill>
                <a:latin typeface="Nobile" pitchFamily="34" charset="0"/>
                <a:ea typeface="Nobile" pitchFamily="34" charset="-122"/>
                <a:cs typeface="Nobile" pitchFamily="34" charset="-120"/>
              </a:rPr>
              <a:t>True Positive Rate (TPR):</a:t>
            </a:r>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 Sensitivity or recall of the model</a:t>
            </a:r>
            <a:endParaRPr lang="en-US" sz="1350" dirty="0"/>
          </a:p>
        </p:txBody>
      </p:sp>
      <p:sp>
        <p:nvSpPr>
          <p:cNvPr id="8" name="Text 5"/>
          <p:cNvSpPr/>
          <p:nvPr/>
        </p:nvSpPr>
        <p:spPr>
          <a:xfrm>
            <a:off x="696635" y="5516999"/>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04155"/>
                </a:solidFill>
                <a:latin typeface="Nobile" pitchFamily="34" charset="0"/>
                <a:ea typeface="Nobile" pitchFamily="34" charset="-122"/>
                <a:cs typeface="Nobile" pitchFamily="34" charset="-120"/>
              </a:rPr>
              <a:t>False Positive Rate (FPR):</a:t>
            </a:r>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 Proportion of negatives incorrectly classified</a:t>
            </a:r>
            <a:endParaRPr lang="en-US" sz="1350" dirty="0"/>
          </a:p>
        </p:txBody>
      </p:sp>
      <p:sp>
        <p:nvSpPr>
          <p:cNvPr id="9" name="Text 6"/>
          <p:cNvSpPr/>
          <p:nvPr/>
        </p:nvSpPr>
        <p:spPr>
          <a:xfrm>
            <a:off x="696635" y="5856565"/>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04155"/>
                </a:solidFill>
                <a:latin typeface="Nobile" pitchFamily="34" charset="0"/>
                <a:ea typeface="Nobile" pitchFamily="34" charset="-122"/>
                <a:cs typeface="Nobile" pitchFamily="34" charset="-120"/>
              </a:rPr>
              <a:t>AUC Score:</a:t>
            </a:r>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 Area Under the Curve, ranging from 0 to 1</a:t>
            </a:r>
            <a:endParaRPr lang="en-US" sz="1350" dirty="0"/>
          </a:p>
        </p:txBody>
      </p:sp>
      <p:sp>
        <p:nvSpPr>
          <p:cNvPr id="10" name="Text 7"/>
          <p:cNvSpPr/>
          <p:nvPr/>
        </p:nvSpPr>
        <p:spPr>
          <a:xfrm>
            <a:off x="7535228" y="4731187"/>
            <a:ext cx="2221825" cy="272177"/>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Alexandria" pitchFamily="34" charset="0"/>
                <a:ea typeface="Alexandria" pitchFamily="34" charset="-122"/>
                <a:cs typeface="Alexandria" pitchFamily="34" charset="-120"/>
              </a:rPr>
              <a:t>Interpretation Guide</a:t>
            </a:r>
            <a:endParaRPr lang="en-US" sz="1700" dirty="0"/>
          </a:p>
        </p:txBody>
      </p:sp>
      <p:sp>
        <p:nvSpPr>
          <p:cNvPr id="11" name="Text 8"/>
          <p:cNvSpPr/>
          <p:nvPr/>
        </p:nvSpPr>
        <p:spPr>
          <a:xfrm>
            <a:off x="7535228" y="5177433"/>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04155"/>
                </a:solidFill>
                <a:latin typeface="Nobile" pitchFamily="34" charset="0"/>
                <a:ea typeface="Nobile" pitchFamily="34" charset="-122"/>
                <a:cs typeface="Nobile" pitchFamily="34" charset="-120"/>
              </a:rPr>
              <a:t>AUC = 0.5: Random guessing</a:t>
            </a:r>
            <a:endParaRPr lang="en-US" sz="1350" dirty="0"/>
          </a:p>
        </p:txBody>
      </p:sp>
      <p:sp>
        <p:nvSpPr>
          <p:cNvPr id="12" name="Text 9"/>
          <p:cNvSpPr/>
          <p:nvPr/>
        </p:nvSpPr>
        <p:spPr>
          <a:xfrm>
            <a:off x="7535228" y="5516999"/>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04155"/>
                </a:solidFill>
                <a:latin typeface="Nobile" pitchFamily="34" charset="0"/>
                <a:ea typeface="Nobile" pitchFamily="34" charset="-122"/>
                <a:cs typeface="Nobile" pitchFamily="34" charset="-120"/>
              </a:rPr>
              <a:t>AUC &gt; 0.7: Acceptable performance</a:t>
            </a:r>
            <a:endParaRPr lang="en-US" sz="1350" dirty="0"/>
          </a:p>
        </p:txBody>
      </p:sp>
      <p:sp>
        <p:nvSpPr>
          <p:cNvPr id="13" name="Text 10"/>
          <p:cNvSpPr/>
          <p:nvPr/>
        </p:nvSpPr>
        <p:spPr>
          <a:xfrm>
            <a:off x="7535228" y="5856565"/>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04155"/>
                </a:solidFill>
                <a:latin typeface="Nobile" pitchFamily="34" charset="0"/>
                <a:ea typeface="Nobile" pitchFamily="34" charset="-122"/>
                <a:cs typeface="Nobile" pitchFamily="34" charset="-120"/>
              </a:rPr>
              <a:t>AUC &gt; 0.8: Excellent performance</a:t>
            </a:r>
            <a:endParaRPr lang="en-US" sz="1350" dirty="0"/>
          </a:p>
        </p:txBody>
      </p:sp>
      <p:sp>
        <p:nvSpPr>
          <p:cNvPr id="14" name="Text 11"/>
          <p:cNvSpPr/>
          <p:nvPr/>
        </p:nvSpPr>
        <p:spPr>
          <a:xfrm>
            <a:off x="7535228" y="6196132"/>
            <a:ext cx="6406158"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04155"/>
                </a:solidFill>
                <a:latin typeface="Nobile" pitchFamily="34" charset="0"/>
                <a:ea typeface="Nobile" pitchFamily="34" charset="-122"/>
                <a:cs typeface="Nobile" pitchFamily="34" charset="-120"/>
              </a:rPr>
              <a:t>AUC = 1.0: Perfect classification</a:t>
            </a:r>
            <a:endParaRPr lang="en-US" sz="1350" dirty="0"/>
          </a:p>
        </p:txBody>
      </p:sp>
      <p:sp>
        <p:nvSpPr>
          <p:cNvPr id="15" name="Shape 12"/>
          <p:cNvSpPr/>
          <p:nvPr/>
        </p:nvSpPr>
        <p:spPr>
          <a:xfrm>
            <a:off x="696635" y="6731556"/>
            <a:ext cx="13237131" cy="1018461"/>
          </a:xfrm>
          <a:prstGeom prst="roundRect">
            <a:avLst>
              <a:gd name="adj" fmla="val 7183"/>
            </a:avLst>
          </a:prstGeom>
          <a:solidFill>
            <a:srgbClr val="BBCDF7"/>
          </a:solidFill>
          <a:ln/>
        </p:spPr>
      </p:sp>
      <p:pic>
        <p:nvPicPr>
          <p:cNvPr id="16" name="Image 1" descr="preencoded.png">    </p:cNvPr>
          <p:cNvPicPr>
            <a:picLocks noChangeAspect="1"/>
          </p:cNvPicPr>
          <p:nvPr/>
        </p:nvPicPr>
        <p:blipFill>
          <a:blip r:embed="rId2"/>
          <a:stretch>
            <a:fillRect/>
          </a:stretch>
        </p:blipFill>
        <p:spPr>
          <a:xfrm>
            <a:off x="870704" y="6979563"/>
            <a:ext cx="217646" cy="174069"/>
          </a:xfrm>
          <a:prstGeom prst="rect">
            <a:avLst/>
          </a:prstGeom>
        </p:spPr>
      </p:pic>
      <p:sp>
        <p:nvSpPr>
          <p:cNvPr id="17" name="Text 13"/>
          <p:cNvSpPr/>
          <p:nvPr/>
        </p:nvSpPr>
        <p:spPr>
          <a:xfrm>
            <a:off x="1262420" y="6949083"/>
            <a:ext cx="12497276" cy="557213"/>
          </a:xfrm>
          <a:prstGeom prst="rect">
            <a:avLst/>
          </a:prstGeom>
          <a:noFill/>
          <a:ln/>
        </p:spPr>
        <p:txBody>
          <a:bodyPr wrap="square" lIns="0" tIns="0" rIns="0" bIns="0" rtlCol="0" anchor="t"/>
          <a:lstStyle/>
          <a:p>
            <a:pPr algn="l" indent="0" marL="0">
              <a:lnSpc>
                <a:spcPts val="2150"/>
              </a:lnSpc>
              <a:buNone/>
            </a:pPr>
            <a:r>
              <a:rPr lang="en-US" sz="1350" b="1" dirty="0">
                <a:solidFill>
                  <a:srgbClr val="000000"/>
                </a:solidFill>
                <a:latin typeface="Nobile" pitchFamily="34" charset="0"/>
                <a:ea typeface="Nobile" pitchFamily="34" charset="-122"/>
                <a:cs typeface="Nobile" pitchFamily="34" charset="-120"/>
              </a:rPr>
              <a:t>Model Comparison:</a:t>
            </a:r>
            <a:pPr algn="l" indent="0" marL="0">
              <a:lnSpc>
                <a:spcPts val="2150"/>
              </a:lnSpc>
              <a:buNone/>
            </a:pPr>
            <a:r>
              <a:rPr lang="en-US" sz="1350" dirty="0">
                <a:solidFill>
                  <a:srgbClr val="000000"/>
                </a:solidFill>
                <a:latin typeface="Nobile" pitchFamily="34" charset="0"/>
                <a:ea typeface="Nobile" pitchFamily="34" charset="-122"/>
                <a:cs typeface="Nobile" pitchFamily="34" charset="-120"/>
              </a:rPr>
              <a:t> ROC curves for all three models (Naive Bayes, KNN, Decision Tree) will be displayed here for visual comparison of discriminative ability</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70478"/>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Model Comparison</a:t>
            </a:r>
            <a:endParaRPr lang="en-US" sz="3900" dirty="0"/>
          </a:p>
        </p:txBody>
      </p:sp>
      <p:sp>
        <p:nvSpPr>
          <p:cNvPr id="3" name="Text 1"/>
          <p:cNvSpPr/>
          <p:nvPr/>
        </p:nvSpPr>
        <p:spPr>
          <a:xfrm>
            <a:off x="793790" y="1669852"/>
            <a:ext cx="4008834" cy="310158"/>
          </a:xfrm>
          <a:prstGeom prst="rect">
            <a:avLst/>
          </a:prstGeom>
          <a:noFill/>
          <a:ln/>
        </p:spPr>
        <p:txBody>
          <a:bodyPr wrap="none" lIns="0" tIns="0" rIns="0" bIns="0" rtlCol="0" anchor="t"/>
          <a:lstStyle/>
          <a:p>
            <a:pPr algn="l" indent="0" marL="0">
              <a:lnSpc>
                <a:spcPts val="2400"/>
              </a:lnSpc>
              <a:buNone/>
            </a:pPr>
            <a:r>
              <a:rPr lang="en-US" sz="1950" dirty="0">
                <a:solidFill>
                  <a:srgbClr val="1B1B27"/>
                </a:solidFill>
                <a:latin typeface="Alexandria" pitchFamily="34" charset="0"/>
                <a:ea typeface="Alexandria" pitchFamily="34" charset="-122"/>
                <a:cs typeface="Alexandria" pitchFamily="34" charset="-120"/>
              </a:rPr>
              <a:t>Model Performance Comparison</a:t>
            </a:r>
            <a:endParaRPr lang="en-US" sz="1950" dirty="0"/>
          </a:p>
        </p:txBody>
      </p:sp>
      <p:sp>
        <p:nvSpPr>
          <p:cNvPr id="4" name="Shape 2"/>
          <p:cNvSpPr/>
          <p:nvPr/>
        </p:nvSpPr>
        <p:spPr>
          <a:xfrm>
            <a:off x="793790" y="2277666"/>
            <a:ext cx="13042821" cy="2298859"/>
          </a:xfrm>
          <a:prstGeom prst="roundRect">
            <a:avLst>
              <a:gd name="adj" fmla="val 3626"/>
            </a:avLst>
          </a:prstGeom>
          <a:noFill/>
          <a:ln w="7620">
            <a:solidFill>
              <a:srgbClr val="000000">
                <a:alpha val="8000"/>
              </a:srgbClr>
            </a:solidFill>
            <a:prstDash val="solid"/>
          </a:ln>
        </p:spPr>
      </p:sp>
      <p:sp>
        <p:nvSpPr>
          <p:cNvPr id="5" name="Shape 3"/>
          <p:cNvSpPr/>
          <p:nvPr/>
        </p:nvSpPr>
        <p:spPr>
          <a:xfrm>
            <a:off x="801410" y="2285286"/>
            <a:ext cx="13027581" cy="570905"/>
          </a:xfrm>
          <a:prstGeom prst="rect">
            <a:avLst/>
          </a:prstGeom>
          <a:solidFill>
            <a:srgbClr val="FFFFFF">
              <a:alpha val="4000"/>
            </a:srgbClr>
          </a:solidFill>
          <a:ln/>
        </p:spPr>
      </p:sp>
      <p:sp>
        <p:nvSpPr>
          <p:cNvPr id="6" name="Text 4"/>
          <p:cNvSpPr/>
          <p:nvPr/>
        </p:nvSpPr>
        <p:spPr>
          <a:xfrm>
            <a:off x="1000006" y="2411968"/>
            <a:ext cx="4810482"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Model</a:t>
            </a:r>
            <a:endParaRPr lang="en-US" sz="1550" dirty="0"/>
          </a:p>
        </p:txBody>
      </p:sp>
      <p:sp>
        <p:nvSpPr>
          <p:cNvPr id="7" name="Text 5"/>
          <p:cNvSpPr/>
          <p:nvPr/>
        </p:nvSpPr>
        <p:spPr>
          <a:xfrm>
            <a:off x="6214824" y="2411968"/>
            <a:ext cx="2201108"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Accuracy</a:t>
            </a:r>
            <a:endParaRPr lang="en-US" sz="1550" dirty="0"/>
          </a:p>
        </p:txBody>
      </p:sp>
      <p:sp>
        <p:nvSpPr>
          <p:cNvPr id="8" name="Text 6"/>
          <p:cNvSpPr/>
          <p:nvPr/>
        </p:nvSpPr>
        <p:spPr>
          <a:xfrm>
            <a:off x="8820269" y="2411968"/>
            <a:ext cx="2201108"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Precision</a:t>
            </a:r>
            <a:endParaRPr lang="en-US" sz="1550" dirty="0"/>
          </a:p>
        </p:txBody>
      </p:sp>
      <p:sp>
        <p:nvSpPr>
          <p:cNvPr id="9" name="Text 7"/>
          <p:cNvSpPr/>
          <p:nvPr/>
        </p:nvSpPr>
        <p:spPr>
          <a:xfrm>
            <a:off x="11425714" y="2411968"/>
            <a:ext cx="2204918"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Recall</a:t>
            </a:r>
            <a:endParaRPr lang="en-US" sz="1550" dirty="0"/>
          </a:p>
        </p:txBody>
      </p:sp>
      <p:sp>
        <p:nvSpPr>
          <p:cNvPr id="10" name="Shape 8"/>
          <p:cNvSpPr/>
          <p:nvPr/>
        </p:nvSpPr>
        <p:spPr>
          <a:xfrm>
            <a:off x="801410" y="2856190"/>
            <a:ext cx="13027581" cy="570905"/>
          </a:xfrm>
          <a:prstGeom prst="rect">
            <a:avLst/>
          </a:prstGeom>
          <a:solidFill>
            <a:srgbClr val="000000">
              <a:alpha val="4000"/>
            </a:srgbClr>
          </a:solidFill>
          <a:ln/>
        </p:spPr>
      </p:sp>
      <p:sp>
        <p:nvSpPr>
          <p:cNvPr id="11" name="Text 9"/>
          <p:cNvSpPr/>
          <p:nvPr/>
        </p:nvSpPr>
        <p:spPr>
          <a:xfrm>
            <a:off x="1000006" y="2982873"/>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Naive Bayes</a:t>
            </a:r>
            <a:endParaRPr lang="en-US" sz="1550" dirty="0"/>
          </a:p>
        </p:txBody>
      </p:sp>
      <p:sp>
        <p:nvSpPr>
          <p:cNvPr id="12" name="Text 10"/>
          <p:cNvSpPr/>
          <p:nvPr/>
        </p:nvSpPr>
        <p:spPr>
          <a:xfrm>
            <a:off x="6214824" y="2982873"/>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0.85</a:t>
            </a:r>
            <a:endParaRPr lang="en-US" sz="1550" dirty="0"/>
          </a:p>
        </p:txBody>
      </p:sp>
      <p:sp>
        <p:nvSpPr>
          <p:cNvPr id="13" name="Text 11"/>
          <p:cNvSpPr/>
          <p:nvPr/>
        </p:nvSpPr>
        <p:spPr>
          <a:xfrm>
            <a:off x="8820269" y="2982873"/>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0.85</a:t>
            </a:r>
            <a:endParaRPr lang="en-US" sz="1550" dirty="0"/>
          </a:p>
        </p:txBody>
      </p:sp>
      <p:sp>
        <p:nvSpPr>
          <p:cNvPr id="14" name="Text 12"/>
          <p:cNvSpPr/>
          <p:nvPr/>
        </p:nvSpPr>
        <p:spPr>
          <a:xfrm>
            <a:off x="11425714" y="2982873"/>
            <a:ext cx="220491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1.00</a:t>
            </a:r>
            <a:endParaRPr lang="en-US" sz="1550" dirty="0"/>
          </a:p>
        </p:txBody>
      </p:sp>
      <p:sp>
        <p:nvSpPr>
          <p:cNvPr id="15" name="Shape 13"/>
          <p:cNvSpPr/>
          <p:nvPr/>
        </p:nvSpPr>
        <p:spPr>
          <a:xfrm>
            <a:off x="801410" y="3427095"/>
            <a:ext cx="13027581" cy="570905"/>
          </a:xfrm>
          <a:prstGeom prst="rect">
            <a:avLst/>
          </a:prstGeom>
          <a:solidFill>
            <a:srgbClr val="FFFFFF">
              <a:alpha val="4000"/>
            </a:srgbClr>
          </a:solidFill>
          <a:ln/>
        </p:spPr>
      </p:sp>
      <p:sp>
        <p:nvSpPr>
          <p:cNvPr id="16" name="Text 14"/>
          <p:cNvSpPr/>
          <p:nvPr/>
        </p:nvSpPr>
        <p:spPr>
          <a:xfrm>
            <a:off x="1000006" y="3553778"/>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K-Nearest Neighbors</a:t>
            </a:r>
            <a:endParaRPr lang="en-US" sz="1550" dirty="0"/>
          </a:p>
        </p:txBody>
      </p:sp>
      <p:sp>
        <p:nvSpPr>
          <p:cNvPr id="17" name="Text 15"/>
          <p:cNvSpPr/>
          <p:nvPr/>
        </p:nvSpPr>
        <p:spPr>
          <a:xfrm>
            <a:off x="6214824" y="3553778"/>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0.825</a:t>
            </a:r>
            <a:endParaRPr lang="en-US" sz="1550" dirty="0"/>
          </a:p>
        </p:txBody>
      </p:sp>
      <p:sp>
        <p:nvSpPr>
          <p:cNvPr id="18" name="Text 16"/>
          <p:cNvSpPr/>
          <p:nvPr/>
        </p:nvSpPr>
        <p:spPr>
          <a:xfrm>
            <a:off x="8820269" y="3553778"/>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0.85</a:t>
            </a:r>
            <a:endParaRPr lang="en-US" sz="1550" dirty="0"/>
          </a:p>
        </p:txBody>
      </p:sp>
      <p:sp>
        <p:nvSpPr>
          <p:cNvPr id="19" name="Text 17"/>
          <p:cNvSpPr/>
          <p:nvPr/>
        </p:nvSpPr>
        <p:spPr>
          <a:xfrm>
            <a:off x="11425714" y="3553778"/>
            <a:ext cx="220491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0.97</a:t>
            </a:r>
            <a:endParaRPr lang="en-US" sz="1550" dirty="0"/>
          </a:p>
        </p:txBody>
      </p:sp>
      <p:sp>
        <p:nvSpPr>
          <p:cNvPr id="20" name="Shape 18"/>
          <p:cNvSpPr/>
          <p:nvPr/>
        </p:nvSpPr>
        <p:spPr>
          <a:xfrm>
            <a:off x="801410" y="3998000"/>
            <a:ext cx="13027581" cy="570905"/>
          </a:xfrm>
          <a:prstGeom prst="rect">
            <a:avLst/>
          </a:prstGeom>
          <a:solidFill>
            <a:srgbClr val="000000">
              <a:alpha val="4000"/>
            </a:srgbClr>
          </a:solidFill>
          <a:ln/>
        </p:spPr>
      </p:sp>
      <p:sp>
        <p:nvSpPr>
          <p:cNvPr id="21" name="Text 19"/>
          <p:cNvSpPr/>
          <p:nvPr/>
        </p:nvSpPr>
        <p:spPr>
          <a:xfrm>
            <a:off x="1000006" y="4124682"/>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Decision Tree</a:t>
            </a:r>
            <a:endParaRPr lang="en-US" sz="1550" dirty="0"/>
          </a:p>
        </p:txBody>
      </p:sp>
      <p:sp>
        <p:nvSpPr>
          <p:cNvPr id="22" name="Text 20"/>
          <p:cNvSpPr/>
          <p:nvPr/>
        </p:nvSpPr>
        <p:spPr>
          <a:xfrm>
            <a:off x="6214824" y="4124682"/>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0.825</a:t>
            </a:r>
            <a:endParaRPr lang="en-US" sz="1550" dirty="0"/>
          </a:p>
        </p:txBody>
      </p:sp>
      <p:sp>
        <p:nvSpPr>
          <p:cNvPr id="23" name="Text 21"/>
          <p:cNvSpPr/>
          <p:nvPr/>
        </p:nvSpPr>
        <p:spPr>
          <a:xfrm>
            <a:off x="8820269" y="4124682"/>
            <a:ext cx="220110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0.85</a:t>
            </a:r>
            <a:endParaRPr lang="en-US" sz="1550" dirty="0"/>
          </a:p>
        </p:txBody>
      </p:sp>
      <p:sp>
        <p:nvSpPr>
          <p:cNvPr id="24" name="Text 22"/>
          <p:cNvSpPr/>
          <p:nvPr/>
        </p:nvSpPr>
        <p:spPr>
          <a:xfrm>
            <a:off x="11425714" y="4124682"/>
            <a:ext cx="2204918" cy="317540"/>
          </a:xfrm>
          <a:prstGeom prst="rect">
            <a:avLst/>
          </a:prstGeom>
          <a:noFill/>
          <a:ln/>
        </p:spPr>
        <p:txBody>
          <a:bodyPr wrap="none" lIns="0" tIns="0" rIns="0" bIns="0" rtlCol="0" anchor="t"/>
          <a:lstStyle/>
          <a:p>
            <a:pPr algn="ctr" indent="0" marL="0">
              <a:lnSpc>
                <a:spcPts val="2500"/>
              </a:lnSpc>
              <a:buNone/>
            </a:pPr>
            <a:r>
              <a:rPr lang="en-US" sz="1550" dirty="0">
                <a:solidFill>
                  <a:srgbClr val="404155"/>
                </a:solidFill>
                <a:latin typeface="Nobile" pitchFamily="34" charset="0"/>
                <a:ea typeface="Nobile" pitchFamily="34" charset="-122"/>
                <a:cs typeface="Nobile" pitchFamily="34" charset="-120"/>
              </a:rPr>
              <a:t>0.97</a:t>
            </a:r>
            <a:endParaRPr lang="en-US" sz="1550" dirty="0"/>
          </a:p>
        </p:txBody>
      </p:sp>
      <p:sp>
        <p:nvSpPr>
          <p:cNvPr id="25" name="Shape 23"/>
          <p:cNvSpPr/>
          <p:nvPr/>
        </p:nvSpPr>
        <p:spPr>
          <a:xfrm>
            <a:off x="793790" y="4799767"/>
            <a:ext cx="4215289" cy="2459355"/>
          </a:xfrm>
          <a:prstGeom prst="roundRect">
            <a:avLst>
              <a:gd name="adj" fmla="val 4462"/>
            </a:avLst>
          </a:prstGeom>
          <a:solidFill>
            <a:srgbClr val="F9F9FF"/>
          </a:solidFill>
          <a:ln w="22860">
            <a:solidFill>
              <a:srgbClr val="B8C3DF"/>
            </a:solidFill>
            <a:prstDash val="solid"/>
          </a:ln>
        </p:spPr>
      </p:sp>
      <p:sp>
        <p:nvSpPr>
          <p:cNvPr id="26" name="Shape 24"/>
          <p:cNvSpPr/>
          <p:nvPr/>
        </p:nvSpPr>
        <p:spPr>
          <a:xfrm>
            <a:off x="770930" y="4799767"/>
            <a:ext cx="91440" cy="2459355"/>
          </a:xfrm>
          <a:prstGeom prst="roundRect">
            <a:avLst>
              <a:gd name="adj" fmla="val 91163"/>
            </a:avLst>
          </a:prstGeom>
          <a:solidFill>
            <a:srgbClr val="1B54DA"/>
          </a:solidFill>
          <a:ln/>
        </p:spPr>
      </p:sp>
      <p:sp>
        <p:nvSpPr>
          <p:cNvPr id="27" name="Text 25"/>
          <p:cNvSpPr/>
          <p:nvPr/>
        </p:nvSpPr>
        <p:spPr>
          <a:xfrm>
            <a:off x="1083588" y="5020985"/>
            <a:ext cx="2957751"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Class Imbalance Impact</a:t>
            </a:r>
            <a:endParaRPr lang="en-US" sz="1950" dirty="0"/>
          </a:p>
        </p:txBody>
      </p:sp>
      <p:sp>
        <p:nvSpPr>
          <p:cNvPr id="28" name="Text 26"/>
          <p:cNvSpPr/>
          <p:nvPr/>
        </p:nvSpPr>
        <p:spPr>
          <a:xfrm>
            <a:off x="1083588" y="5450205"/>
            <a:ext cx="3704273"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Uneven distribution of Fast vs. Delayed deliveries affects model performance. Accuracy alone may be misleading when one class dominates the dataset.</a:t>
            </a:r>
            <a:endParaRPr lang="en-US" sz="1550" dirty="0"/>
          </a:p>
        </p:txBody>
      </p:sp>
      <p:sp>
        <p:nvSpPr>
          <p:cNvPr id="29" name="Shape 27"/>
          <p:cNvSpPr/>
          <p:nvPr/>
        </p:nvSpPr>
        <p:spPr>
          <a:xfrm>
            <a:off x="5207437" y="4799767"/>
            <a:ext cx="4215408" cy="2459355"/>
          </a:xfrm>
          <a:prstGeom prst="roundRect">
            <a:avLst>
              <a:gd name="adj" fmla="val 4462"/>
            </a:avLst>
          </a:prstGeom>
          <a:solidFill>
            <a:srgbClr val="F9F9FF"/>
          </a:solidFill>
          <a:ln w="22860">
            <a:solidFill>
              <a:srgbClr val="B8C3DF"/>
            </a:solidFill>
            <a:prstDash val="solid"/>
          </a:ln>
        </p:spPr>
      </p:sp>
      <p:sp>
        <p:nvSpPr>
          <p:cNvPr id="30" name="Shape 28"/>
          <p:cNvSpPr/>
          <p:nvPr/>
        </p:nvSpPr>
        <p:spPr>
          <a:xfrm>
            <a:off x="5184577" y="4799767"/>
            <a:ext cx="91440" cy="2459355"/>
          </a:xfrm>
          <a:prstGeom prst="roundRect">
            <a:avLst>
              <a:gd name="adj" fmla="val 91163"/>
            </a:avLst>
          </a:prstGeom>
          <a:solidFill>
            <a:srgbClr val="1B54DA"/>
          </a:solidFill>
          <a:ln/>
        </p:spPr>
      </p:sp>
      <p:sp>
        <p:nvSpPr>
          <p:cNvPr id="31" name="Text 29"/>
          <p:cNvSpPr/>
          <p:nvPr/>
        </p:nvSpPr>
        <p:spPr>
          <a:xfrm>
            <a:off x="5497235" y="50209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Metric Selection</a:t>
            </a:r>
            <a:endParaRPr lang="en-US" sz="1950" dirty="0"/>
          </a:p>
        </p:txBody>
      </p:sp>
      <p:sp>
        <p:nvSpPr>
          <p:cNvPr id="32" name="Text 30"/>
          <p:cNvSpPr/>
          <p:nvPr/>
        </p:nvSpPr>
        <p:spPr>
          <a:xfrm>
            <a:off x="5497235" y="5450205"/>
            <a:ext cx="3704392"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F1-score provides more balanced evaluation than accuracy for imbalanced datasets, considering both precision and recall equally.</a:t>
            </a:r>
            <a:endParaRPr lang="en-US" sz="1550" dirty="0"/>
          </a:p>
        </p:txBody>
      </p:sp>
      <p:sp>
        <p:nvSpPr>
          <p:cNvPr id="33" name="Shape 31"/>
          <p:cNvSpPr/>
          <p:nvPr/>
        </p:nvSpPr>
        <p:spPr>
          <a:xfrm>
            <a:off x="9621203" y="4799767"/>
            <a:ext cx="4215289" cy="2459355"/>
          </a:xfrm>
          <a:prstGeom prst="roundRect">
            <a:avLst>
              <a:gd name="adj" fmla="val 4462"/>
            </a:avLst>
          </a:prstGeom>
          <a:solidFill>
            <a:srgbClr val="F9F9FF"/>
          </a:solidFill>
          <a:ln w="22860">
            <a:solidFill>
              <a:srgbClr val="B8C3DF"/>
            </a:solidFill>
            <a:prstDash val="solid"/>
          </a:ln>
        </p:spPr>
      </p:sp>
      <p:sp>
        <p:nvSpPr>
          <p:cNvPr id="34" name="Shape 32"/>
          <p:cNvSpPr/>
          <p:nvPr/>
        </p:nvSpPr>
        <p:spPr>
          <a:xfrm>
            <a:off x="9598343" y="4799767"/>
            <a:ext cx="91440" cy="2459355"/>
          </a:xfrm>
          <a:prstGeom prst="roundRect">
            <a:avLst>
              <a:gd name="adj" fmla="val 91163"/>
            </a:avLst>
          </a:prstGeom>
          <a:solidFill>
            <a:srgbClr val="1B54DA"/>
          </a:solidFill>
          <a:ln/>
        </p:spPr>
      </p:sp>
      <p:sp>
        <p:nvSpPr>
          <p:cNvPr id="35" name="Text 33"/>
          <p:cNvSpPr/>
          <p:nvPr/>
        </p:nvSpPr>
        <p:spPr>
          <a:xfrm>
            <a:off x="9911001" y="50209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Model Strengths</a:t>
            </a:r>
            <a:endParaRPr lang="en-US" sz="1950" dirty="0"/>
          </a:p>
        </p:txBody>
      </p:sp>
      <p:sp>
        <p:nvSpPr>
          <p:cNvPr id="36" name="Text 34"/>
          <p:cNvSpPr/>
          <p:nvPr/>
        </p:nvSpPr>
        <p:spPr>
          <a:xfrm>
            <a:off x="9911001" y="5450205"/>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Each algorithm exhibits different performance patterns across metrics, revealing trade-offs between false positives and false negatives.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40888" y="303133"/>
            <a:ext cx="2773561" cy="344448"/>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Alexandria" pitchFamily="34" charset="0"/>
                <a:ea typeface="Alexandria" pitchFamily="34" charset="-122"/>
                <a:cs typeface="Alexandria" pitchFamily="34" charset="-120"/>
              </a:rPr>
              <a:t>Results &amp; Discussion</a:t>
            </a:r>
            <a:endParaRPr lang="en-US" sz="2150" dirty="0"/>
          </a:p>
        </p:txBody>
      </p:sp>
      <p:pic>
        <p:nvPicPr>
          <p:cNvPr id="3" name="Image 0" descr="preencoded.png">    </p:cNvPr>
          <p:cNvPicPr>
            <a:picLocks noChangeAspect="1"/>
          </p:cNvPicPr>
          <p:nvPr/>
        </p:nvPicPr>
        <p:blipFill>
          <a:blip r:embed="rId1"/>
          <a:stretch>
            <a:fillRect/>
          </a:stretch>
        </p:blipFill>
        <p:spPr>
          <a:xfrm>
            <a:off x="440888" y="936784"/>
            <a:ext cx="6739890" cy="6739890"/>
          </a:xfrm>
          <a:prstGeom prst="rect">
            <a:avLst/>
          </a:prstGeom>
        </p:spPr>
      </p:pic>
      <p:sp>
        <p:nvSpPr>
          <p:cNvPr id="4" name="Text 1"/>
          <p:cNvSpPr/>
          <p:nvPr/>
        </p:nvSpPr>
        <p:spPr>
          <a:xfrm>
            <a:off x="7457242" y="922973"/>
            <a:ext cx="1378029" cy="172164"/>
          </a:xfrm>
          <a:prstGeom prst="rect">
            <a:avLst/>
          </a:prstGeom>
          <a:noFill/>
          <a:ln/>
        </p:spPr>
        <p:txBody>
          <a:bodyPr wrap="none" lIns="0" tIns="0" rIns="0" bIns="0" rtlCol="0" anchor="t"/>
          <a:lstStyle/>
          <a:p>
            <a:pPr algn="l" indent="0" marL="0">
              <a:lnSpc>
                <a:spcPts val="1350"/>
              </a:lnSpc>
              <a:buNone/>
            </a:pPr>
            <a:r>
              <a:rPr lang="en-US" sz="1050" dirty="0">
                <a:solidFill>
                  <a:srgbClr val="1B1B27"/>
                </a:solidFill>
                <a:latin typeface="Alexandria" pitchFamily="34" charset="0"/>
                <a:ea typeface="Alexandria" pitchFamily="34" charset="-122"/>
                <a:cs typeface="Alexandria" pitchFamily="34" charset="-120"/>
              </a:rPr>
              <a:t>Key Findings</a:t>
            </a:r>
            <a:endParaRPr lang="en-US" sz="1050" dirty="0"/>
          </a:p>
        </p:txBody>
      </p:sp>
      <p:sp>
        <p:nvSpPr>
          <p:cNvPr id="5" name="Text 2"/>
          <p:cNvSpPr/>
          <p:nvPr/>
        </p:nvSpPr>
        <p:spPr>
          <a:xfrm>
            <a:off x="7457242" y="1205270"/>
            <a:ext cx="6739890" cy="176332"/>
          </a:xfrm>
          <a:prstGeom prst="rect">
            <a:avLst/>
          </a:prstGeom>
          <a:noFill/>
          <a:ln/>
        </p:spPr>
        <p:txBody>
          <a:bodyPr wrap="non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Our comparative analysis revealed important insights about model performance in the context of food delivery time prediction.</a:t>
            </a:r>
            <a:endParaRPr lang="en-US" sz="850" dirty="0"/>
          </a:p>
        </p:txBody>
      </p:sp>
      <p:sp>
        <p:nvSpPr>
          <p:cNvPr id="6" name="Text 3"/>
          <p:cNvSpPr/>
          <p:nvPr/>
        </p:nvSpPr>
        <p:spPr>
          <a:xfrm>
            <a:off x="7457242" y="1480780"/>
            <a:ext cx="6739890" cy="352663"/>
          </a:xfrm>
          <a:prstGeom prst="rect">
            <a:avLst/>
          </a:prstGeom>
          <a:noFill/>
          <a:ln/>
        </p:spPr>
        <p:txBody>
          <a:bodyPr wrap="squar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While all three models achieved reasonable accuracy, their behavior varied significantly when examining detailed performance metrics.</a:t>
            </a:r>
            <a:endParaRPr lang="en-US" sz="850" dirty="0"/>
          </a:p>
        </p:txBody>
      </p:sp>
      <p:sp>
        <p:nvSpPr>
          <p:cNvPr id="7" name="Shape 4"/>
          <p:cNvSpPr/>
          <p:nvPr/>
        </p:nvSpPr>
        <p:spPr>
          <a:xfrm>
            <a:off x="440888" y="7924562"/>
            <a:ext cx="13748623" cy="826413"/>
          </a:xfrm>
          <a:prstGeom prst="roundRect">
            <a:avLst>
              <a:gd name="adj" fmla="val 5603"/>
            </a:avLst>
          </a:prstGeom>
          <a:solidFill>
            <a:srgbClr val="D2DDF9"/>
          </a:solidFill>
          <a:ln w="7620">
            <a:solidFill>
              <a:srgbClr val="B8C3DF"/>
            </a:solidFill>
            <a:prstDash val="solid"/>
          </a:ln>
        </p:spPr>
      </p:sp>
      <p:sp>
        <p:nvSpPr>
          <p:cNvPr id="8" name="Shape 5"/>
          <p:cNvSpPr/>
          <p:nvPr/>
        </p:nvSpPr>
        <p:spPr>
          <a:xfrm>
            <a:off x="448508" y="7932182"/>
            <a:ext cx="4577715" cy="811173"/>
          </a:xfrm>
          <a:prstGeom prst="roundRect">
            <a:avLst>
              <a:gd name="adj" fmla="val 5708"/>
            </a:avLst>
          </a:prstGeom>
          <a:solidFill>
            <a:srgbClr val="D2DDF9"/>
          </a:solidFill>
          <a:ln/>
        </p:spPr>
      </p:sp>
      <p:sp>
        <p:nvSpPr>
          <p:cNvPr id="9" name="Text 6"/>
          <p:cNvSpPr/>
          <p:nvPr/>
        </p:nvSpPr>
        <p:spPr>
          <a:xfrm>
            <a:off x="558641" y="8042315"/>
            <a:ext cx="1378029" cy="172164"/>
          </a:xfrm>
          <a:prstGeom prst="rect">
            <a:avLst/>
          </a:prstGeom>
          <a:noFill/>
          <a:ln/>
        </p:spPr>
        <p:txBody>
          <a:bodyPr wrap="none" lIns="0" tIns="0" rIns="0" bIns="0" rtlCol="0" anchor="t"/>
          <a:lstStyle/>
          <a:p>
            <a:pPr algn="l" indent="0" marL="0">
              <a:lnSpc>
                <a:spcPts val="1350"/>
              </a:lnSpc>
              <a:buNone/>
            </a:pPr>
            <a:r>
              <a:rPr lang="en-US" sz="1050" dirty="0">
                <a:solidFill>
                  <a:srgbClr val="404155"/>
                </a:solidFill>
                <a:latin typeface="Alexandria" pitchFamily="34" charset="0"/>
                <a:ea typeface="Alexandria" pitchFamily="34" charset="-122"/>
                <a:cs typeface="Alexandria" pitchFamily="34" charset="-120"/>
              </a:rPr>
              <a:t>Model Performance</a:t>
            </a:r>
            <a:endParaRPr lang="en-US" sz="1050" dirty="0"/>
          </a:p>
        </p:txBody>
      </p:sp>
      <p:sp>
        <p:nvSpPr>
          <p:cNvPr id="10" name="Text 7"/>
          <p:cNvSpPr/>
          <p:nvPr/>
        </p:nvSpPr>
        <p:spPr>
          <a:xfrm>
            <a:off x="558641" y="8280559"/>
            <a:ext cx="4357449" cy="352663"/>
          </a:xfrm>
          <a:prstGeom prst="rect">
            <a:avLst/>
          </a:prstGeom>
          <a:noFill/>
          <a:ln/>
        </p:spPr>
        <p:txBody>
          <a:bodyPr wrap="squar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Decision Tree demonstrated superior overall performance with balanced precision-recall characteristics</a:t>
            </a:r>
            <a:endParaRPr lang="en-US" sz="850" dirty="0"/>
          </a:p>
        </p:txBody>
      </p:sp>
      <p:sp>
        <p:nvSpPr>
          <p:cNvPr id="11" name="Shape 8"/>
          <p:cNvSpPr/>
          <p:nvPr/>
        </p:nvSpPr>
        <p:spPr>
          <a:xfrm>
            <a:off x="5026223" y="7932182"/>
            <a:ext cx="4577834" cy="811173"/>
          </a:xfrm>
          <a:prstGeom prst="rect">
            <a:avLst/>
          </a:prstGeom>
          <a:solidFill>
            <a:srgbClr val="D2DDF9"/>
          </a:solidFill>
          <a:ln/>
        </p:spPr>
      </p:sp>
      <p:sp>
        <p:nvSpPr>
          <p:cNvPr id="12" name="Shape 9"/>
          <p:cNvSpPr/>
          <p:nvPr/>
        </p:nvSpPr>
        <p:spPr>
          <a:xfrm>
            <a:off x="5026223" y="7932182"/>
            <a:ext cx="15240" cy="811173"/>
          </a:xfrm>
          <a:prstGeom prst="roundRect">
            <a:avLst>
              <a:gd name="adj" fmla="val 303821"/>
            </a:avLst>
          </a:prstGeom>
          <a:solidFill>
            <a:srgbClr val="B8C3DF"/>
          </a:solidFill>
          <a:ln/>
        </p:spPr>
      </p:sp>
      <p:sp>
        <p:nvSpPr>
          <p:cNvPr id="13" name="Text 10"/>
          <p:cNvSpPr/>
          <p:nvPr/>
        </p:nvSpPr>
        <p:spPr>
          <a:xfrm>
            <a:off x="5136356" y="8042315"/>
            <a:ext cx="1616631" cy="172164"/>
          </a:xfrm>
          <a:prstGeom prst="rect">
            <a:avLst/>
          </a:prstGeom>
          <a:noFill/>
          <a:ln/>
        </p:spPr>
        <p:txBody>
          <a:bodyPr wrap="none" lIns="0" tIns="0" rIns="0" bIns="0" rtlCol="0" anchor="t"/>
          <a:lstStyle/>
          <a:p>
            <a:pPr algn="l" indent="0" marL="0">
              <a:lnSpc>
                <a:spcPts val="1350"/>
              </a:lnSpc>
              <a:buNone/>
            </a:pPr>
            <a:r>
              <a:rPr lang="en-US" sz="1050" dirty="0">
                <a:solidFill>
                  <a:srgbClr val="404155"/>
                </a:solidFill>
                <a:latin typeface="Alexandria" pitchFamily="34" charset="0"/>
                <a:ea typeface="Alexandria" pitchFamily="34" charset="-122"/>
                <a:cs typeface="Alexandria" pitchFamily="34" charset="-120"/>
              </a:rPr>
              <a:t>Class Imbalance Effects</a:t>
            </a:r>
            <a:endParaRPr lang="en-US" sz="1050" dirty="0"/>
          </a:p>
        </p:txBody>
      </p:sp>
      <p:sp>
        <p:nvSpPr>
          <p:cNvPr id="14" name="Text 11"/>
          <p:cNvSpPr/>
          <p:nvPr/>
        </p:nvSpPr>
        <p:spPr>
          <a:xfrm>
            <a:off x="5136356" y="8280559"/>
            <a:ext cx="4357568" cy="352663"/>
          </a:xfrm>
          <a:prstGeom prst="rect">
            <a:avLst/>
          </a:prstGeom>
          <a:noFill/>
          <a:ln/>
        </p:spPr>
        <p:txBody>
          <a:bodyPr wrap="squar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Unequal class distribution led to biased predictions favoring the majority class across all models</a:t>
            </a:r>
            <a:endParaRPr lang="en-US" sz="850" dirty="0"/>
          </a:p>
        </p:txBody>
      </p:sp>
      <p:sp>
        <p:nvSpPr>
          <p:cNvPr id="15" name="Shape 12"/>
          <p:cNvSpPr/>
          <p:nvPr/>
        </p:nvSpPr>
        <p:spPr>
          <a:xfrm>
            <a:off x="9604058" y="7932182"/>
            <a:ext cx="4577834" cy="811173"/>
          </a:xfrm>
          <a:prstGeom prst="rect">
            <a:avLst/>
          </a:prstGeom>
          <a:solidFill>
            <a:srgbClr val="D2DDF9"/>
          </a:solidFill>
          <a:ln/>
        </p:spPr>
      </p:sp>
      <p:sp>
        <p:nvSpPr>
          <p:cNvPr id="16" name="Shape 13"/>
          <p:cNvSpPr/>
          <p:nvPr/>
        </p:nvSpPr>
        <p:spPr>
          <a:xfrm>
            <a:off x="9604058" y="7932182"/>
            <a:ext cx="15240" cy="811173"/>
          </a:xfrm>
          <a:prstGeom prst="roundRect">
            <a:avLst>
              <a:gd name="adj" fmla="val 303821"/>
            </a:avLst>
          </a:prstGeom>
          <a:solidFill>
            <a:srgbClr val="B8C3DF"/>
          </a:solidFill>
          <a:ln/>
        </p:spPr>
      </p:sp>
      <p:sp>
        <p:nvSpPr>
          <p:cNvPr id="17" name="Text 14"/>
          <p:cNvSpPr/>
          <p:nvPr/>
        </p:nvSpPr>
        <p:spPr>
          <a:xfrm>
            <a:off x="9714190" y="8042315"/>
            <a:ext cx="1542098" cy="172164"/>
          </a:xfrm>
          <a:prstGeom prst="rect">
            <a:avLst/>
          </a:prstGeom>
          <a:noFill/>
          <a:ln/>
        </p:spPr>
        <p:txBody>
          <a:bodyPr wrap="none" lIns="0" tIns="0" rIns="0" bIns="0" rtlCol="0" anchor="t"/>
          <a:lstStyle/>
          <a:p>
            <a:pPr algn="l" indent="0" marL="0">
              <a:lnSpc>
                <a:spcPts val="1350"/>
              </a:lnSpc>
              <a:buNone/>
            </a:pPr>
            <a:r>
              <a:rPr lang="en-US" sz="1050" dirty="0">
                <a:solidFill>
                  <a:srgbClr val="404155"/>
                </a:solidFill>
                <a:latin typeface="Alexandria" pitchFamily="34" charset="0"/>
                <a:ea typeface="Alexandria" pitchFamily="34" charset="-122"/>
                <a:cs typeface="Alexandria" pitchFamily="34" charset="-120"/>
              </a:rPr>
              <a:t>Evaluation Complexity</a:t>
            </a:r>
            <a:endParaRPr lang="en-US" sz="1050" dirty="0"/>
          </a:p>
        </p:txBody>
      </p:sp>
      <p:sp>
        <p:nvSpPr>
          <p:cNvPr id="18" name="Text 15"/>
          <p:cNvSpPr/>
          <p:nvPr/>
        </p:nvSpPr>
        <p:spPr>
          <a:xfrm>
            <a:off x="9714190" y="8280559"/>
            <a:ext cx="4357568" cy="352663"/>
          </a:xfrm>
          <a:prstGeom prst="rect">
            <a:avLst/>
          </a:prstGeom>
          <a:noFill/>
          <a:ln/>
        </p:spPr>
        <p:txBody>
          <a:bodyPr wrap="squar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Accuracy alone insufficient—comprehensive metrics essential for true performance understanding</a:t>
            </a:r>
            <a:endParaRPr lang="en-US" sz="850" dirty="0"/>
          </a:p>
        </p:txBody>
      </p:sp>
      <p:sp>
        <p:nvSpPr>
          <p:cNvPr id="19" name="Text 16"/>
          <p:cNvSpPr/>
          <p:nvPr/>
        </p:nvSpPr>
        <p:spPr>
          <a:xfrm>
            <a:off x="440888" y="8916233"/>
            <a:ext cx="1415058" cy="172164"/>
          </a:xfrm>
          <a:prstGeom prst="rect">
            <a:avLst/>
          </a:prstGeom>
          <a:noFill/>
          <a:ln/>
        </p:spPr>
        <p:txBody>
          <a:bodyPr wrap="none" lIns="0" tIns="0" rIns="0" bIns="0" rtlCol="0" anchor="t"/>
          <a:lstStyle/>
          <a:p>
            <a:pPr algn="l" indent="0" marL="0">
              <a:lnSpc>
                <a:spcPts val="1350"/>
              </a:lnSpc>
              <a:buNone/>
            </a:pPr>
            <a:r>
              <a:rPr lang="en-US" sz="1050" dirty="0">
                <a:solidFill>
                  <a:srgbClr val="1B1B27"/>
                </a:solidFill>
                <a:latin typeface="Alexandria" pitchFamily="34" charset="0"/>
                <a:ea typeface="Alexandria" pitchFamily="34" charset="-122"/>
                <a:cs typeface="Alexandria" pitchFamily="34" charset="-120"/>
              </a:rPr>
              <a:t>Critical Observations</a:t>
            </a:r>
            <a:endParaRPr lang="en-US" sz="1050" dirty="0"/>
          </a:p>
        </p:txBody>
      </p:sp>
      <p:sp>
        <p:nvSpPr>
          <p:cNvPr id="20" name="Text 17"/>
          <p:cNvSpPr/>
          <p:nvPr/>
        </p:nvSpPr>
        <p:spPr>
          <a:xfrm>
            <a:off x="440888" y="9253657"/>
            <a:ext cx="13748623" cy="352663"/>
          </a:xfrm>
          <a:prstGeom prst="rect">
            <a:avLst/>
          </a:prstGeom>
          <a:noFill/>
          <a:ln/>
        </p:spPr>
        <p:txBody>
          <a:bodyPr wrap="square" lIns="0" tIns="0" rIns="0" bIns="0" rtlCol="0" anchor="t"/>
          <a:lstStyle/>
          <a:p>
            <a:pPr algn="l" indent="0" marL="0">
              <a:lnSpc>
                <a:spcPts val="1350"/>
              </a:lnSpc>
              <a:buNone/>
            </a:pPr>
            <a:r>
              <a:rPr lang="en-US" sz="850" dirty="0">
                <a:solidFill>
                  <a:srgbClr val="404155"/>
                </a:solidFill>
                <a:latin typeface="Nobile" pitchFamily="34" charset="0"/>
                <a:ea typeface="Nobile" pitchFamily="34" charset="-122"/>
                <a:cs typeface="Nobile" pitchFamily="34" charset="-120"/>
              </a:rPr>
              <a:t>The presence of class imbalance significantly influenced model behavior. Models tended to predict the majority class more frequently, achieving high accuracy while potentially missing important patterns in the minority class. This highlights the importance of using multiple evaluation metrics and considering the real-world costs of different types of misclassification in food delivery scenarios.</a:t>
            </a:r>
            <a:endParaRPr lang="en-US" sz="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5077" y="536972"/>
            <a:ext cx="3844409" cy="480536"/>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Alexandria" pitchFamily="34" charset="0"/>
                <a:ea typeface="Alexandria" pitchFamily="34" charset="-122"/>
                <a:cs typeface="Alexandria" pitchFamily="34" charset="-120"/>
              </a:rPr>
              <a:t>Conclusion</a:t>
            </a:r>
            <a:endParaRPr lang="en-US" sz="3000" dirty="0"/>
          </a:p>
        </p:txBody>
      </p:sp>
      <p:sp>
        <p:nvSpPr>
          <p:cNvPr id="3" name="Text 1"/>
          <p:cNvSpPr/>
          <p:nvPr/>
        </p:nvSpPr>
        <p:spPr>
          <a:xfrm>
            <a:off x="845701" y="1555671"/>
            <a:ext cx="2306598" cy="288250"/>
          </a:xfrm>
          <a:prstGeom prst="rect">
            <a:avLst/>
          </a:prstGeom>
          <a:noFill/>
          <a:ln/>
        </p:spPr>
        <p:txBody>
          <a:bodyPr wrap="none" lIns="0" tIns="0" rIns="0" bIns="0" rtlCol="0" anchor="t"/>
          <a:lstStyle/>
          <a:p>
            <a:pPr algn="l"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Project Outcomes</a:t>
            </a:r>
            <a:endParaRPr lang="en-US" sz="1800" dirty="0"/>
          </a:p>
        </p:txBody>
      </p:sp>
      <p:sp>
        <p:nvSpPr>
          <p:cNvPr id="4" name="Text 2"/>
          <p:cNvSpPr/>
          <p:nvPr/>
        </p:nvSpPr>
        <p:spPr>
          <a:xfrm>
            <a:off x="845701" y="2074545"/>
            <a:ext cx="13169622" cy="492204"/>
          </a:xfrm>
          <a:prstGeom prst="rect">
            <a:avLst/>
          </a:prstGeom>
          <a:noFill/>
          <a:ln/>
        </p:spPr>
        <p:txBody>
          <a:bodyPr wrap="squar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Successfully developed and evaluated three machine learning models for predicting food delivery time classifications, demonstrating practical application of classification algorithms to real-world logistics challenges.</a:t>
            </a:r>
            <a:endParaRPr lang="en-US" sz="1200" dirty="0"/>
          </a:p>
        </p:txBody>
      </p:sp>
      <p:sp>
        <p:nvSpPr>
          <p:cNvPr id="5" name="Shape 3"/>
          <p:cNvSpPr/>
          <p:nvPr/>
        </p:nvSpPr>
        <p:spPr>
          <a:xfrm>
            <a:off x="615077" y="1325047"/>
            <a:ext cx="22860" cy="1414701"/>
          </a:xfrm>
          <a:prstGeom prst="rect">
            <a:avLst/>
          </a:prstGeom>
          <a:solidFill>
            <a:srgbClr val="1B54DA"/>
          </a:solidFill>
          <a:ln/>
        </p:spPr>
      </p:sp>
      <p:sp>
        <p:nvSpPr>
          <p:cNvPr id="6" name="Shape 4"/>
          <p:cNvSpPr/>
          <p:nvPr/>
        </p:nvSpPr>
        <p:spPr>
          <a:xfrm>
            <a:off x="845701" y="3297079"/>
            <a:ext cx="6392466" cy="153710"/>
          </a:xfrm>
          <a:prstGeom prst="roundRect">
            <a:avLst>
              <a:gd name="adj" fmla="val 42018"/>
            </a:avLst>
          </a:prstGeom>
          <a:solidFill>
            <a:srgbClr val="D2DDF9"/>
          </a:solidFill>
          <a:ln w="7620">
            <a:solidFill>
              <a:srgbClr val="B8C3DF"/>
            </a:solidFill>
            <a:prstDash val="solid"/>
          </a:ln>
        </p:spPr>
      </p:sp>
      <p:sp>
        <p:nvSpPr>
          <p:cNvPr id="7" name="Shape 5"/>
          <p:cNvSpPr/>
          <p:nvPr/>
        </p:nvSpPr>
        <p:spPr>
          <a:xfrm>
            <a:off x="615077" y="3143369"/>
            <a:ext cx="461248" cy="461248"/>
          </a:xfrm>
          <a:prstGeom prst="roundRect">
            <a:avLst>
              <a:gd name="adj" fmla="val 99122"/>
            </a:avLst>
          </a:prstGeom>
          <a:solidFill>
            <a:srgbClr val="D2DDF9"/>
          </a:solidFill>
          <a:ln w="7620">
            <a:solidFill>
              <a:srgbClr val="B8C3DF"/>
            </a:solidFill>
            <a:prstDash val="solid"/>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329" y="3258741"/>
            <a:ext cx="230624" cy="230624"/>
          </a:xfrm>
          <a:prstGeom prst="rect">
            <a:avLst/>
          </a:prstGeom>
        </p:spPr>
      </p:pic>
      <p:sp>
        <p:nvSpPr>
          <p:cNvPr id="9" name="Text 6"/>
          <p:cNvSpPr/>
          <p:nvPr/>
        </p:nvSpPr>
        <p:spPr>
          <a:xfrm>
            <a:off x="768787" y="3758327"/>
            <a:ext cx="1922145" cy="240149"/>
          </a:xfrm>
          <a:prstGeom prst="rect">
            <a:avLst/>
          </a:prstGeom>
          <a:noFill/>
          <a:ln/>
        </p:spPr>
        <p:txBody>
          <a:bodyPr wrap="none" lIns="0" tIns="0" rIns="0" bIns="0" rtlCol="0" anchor="t"/>
          <a:lstStyle/>
          <a:p>
            <a:pPr algn="l" indent="0" marL="0">
              <a:lnSpc>
                <a:spcPts val="1850"/>
              </a:lnSpc>
              <a:buNone/>
            </a:pPr>
            <a:r>
              <a:rPr lang="en-US" sz="1500" dirty="0">
                <a:solidFill>
                  <a:srgbClr val="404155"/>
                </a:solidFill>
                <a:latin typeface="Alexandria" pitchFamily="34" charset="0"/>
                <a:ea typeface="Alexandria" pitchFamily="34" charset="-122"/>
                <a:cs typeface="Alexandria" pitchFamily="34" charset="-120"/>
              </a:rPr>
              <a:t>Data Pipeline</a:t>
            </a:r>
            <a:endParaRPr lang="en-US" sz="1500" dirty="0"/>
          </a:p>
        </p:txBody>
      </p:sp>
      <p:sp>
        <p:nvSpPr>
          <p:cNvPr id="10" name="Text 7"/>
          <p:cNvSpPr/>
          <p:nvPr/>
        </p:nvSpPr>
        <p:spPr>
          <a:xfrm>
            <a:off x="768787" y="4090630"/>
            <a:ext cx="6315789" cy="246102"/>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Implemented comprehensive preprocessing and feature engineering workflow</a:t>
            </a:r>
            <a:endParaRPr lang="en-US" sz="1200" dirty="0"/>
          </a:p>
        </p:txBody>
      </p:sp>
      <p:sp>
        <p:nvSpPr>
          <p:cNvPr id="11" name="Shape 8"/>
          <p:cNvSpPr/>
          <p:nvPr/>
        </p:nvSpPr>
        <p:spPr>
          <a:xfrm>
            <a:off x="7622619" y="3066455"/>
            <a:ext cx="6392585" cy="153710"/>
          </a:xfrm>
          <a:prstGeom prst="roundRect">
            <a:avLst>
              <a:gd name="adj" fmla="val 42018"/>
            </a:avLst>
          </a:prstGeom>
          <a:solidFill>
            <a:srgbClr val="D2DDF9"/>
          </a:solidFill>
          <a:ln w="7620">
            <a:solidFill>
              <a:srgbClr val="B8C3DF"/>
            </a:solidFill>
            <a:prstDash val="solid"/>
          </a:ln>
        </p:spPr>
      </p:sp>
      <p:sp>
        <p:nvSpPr>
          <p:cNvPr id="12" name="Shape 9"/>
          <p:cNvSpPr/>
          <p:nvPr/>
        </p:nvSpPr>
        <p:spPr>
          <a:xfrm>
            <a:off x="7391995" y="2912745"/>
            <a:ext cx="461248" cy="461248"/>
          </a:xfrm>
          <a:prstGeom prst="roundRect">
            <a:avLst>
              <a:gd name="adj" fmla="val 99122"/>
            </a:avLst>
          </a:prstGeom>
          <a:solidFill>
            <a:srgbClr val="D2DDF9"/>
          </a:solidFill>
          <a:ln w="7620">
            <a:solidFill>
              <a:srgbClr val="B8C3DF"/>
            </a:solidFill>
            <a:prstDash val="solid"/>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7248" y="3028117"/>
            <a:ext cx="230624" cy="230624"/>
          </a:xfrm>
          <a:prstGeom prst="rect">
            <a:avLst/>
          </a:prstGeom>
        </p:spPr>
      </p:pic>
      <p:sp>
        <p:nvSpPr>
          <p:cNvPr id="14" name="Text 10"/>
          <p:cNvSpPr/>
          <p:nvPr/>
        </p:nvSpPr>
        <p:spPr>
          <a:xfrm>
            <a:off x="7545705" y="3527703"/>
            <a:ext cx="1948101" cy="240149"/>
          </a:xfrm>
          <a:prstGeom prst="rect">
            <a:avLst/>
          </a:prstGeom>
          <a:noFill/>
          <a:ln/>
        </p:spPr>
        <p:txBody>
          <a:bodyPr wrap="none" lIns="0" tIns="0" rIns="0" bIns="0" rtlCol="0" anchor="t"/>
          <a:lstStyle/>
          <a:p>
            <a:pPr algn="l" indent="0" marL="0">
              <a:lnSpc>
                <a:spcPts val="1850"/>
              </a:lnSpc>
              <a:buNone/>
            </a:pPr>
            <a:r>
              <a:rPr lang="en-US" sz="1500" dirty="0">
                <a:solidFill>
                  <a:srgbClr val="404155"/>
                </a:solidFill>
                <a:latin typeface="Alexandria" pitchFamily="34" charset="0"/>
                <a:ea typeface="Alexandria" pitchFamily="34" charset="-122"/>
                <a:cs typeface="Alexandria" pitchFamily="34" charset="-120"/>
              </a:rPr>
              <a:t>Model Development</a:t>
            </a:r>
            <a:endParaRPr lang="en-US" sz="1500" dirty="0"/>
          </a:p>
        </p:txBody>
      </p:sp>
      <p:sp>
        <p:nvSpPr>
          <p:cNvPr id="15" name="Text 11"/>
          <p:cNvSpPr/>
          <p:nvPr/>
        </p:nvSpPr>
        <p:spPr>
          <a:xfrm>
            <a:off x="7545705" y="3860006"/>
            <a:ext cx="6315908" cy="492204"/>
          </a:xfrm>
          <a:prstGeom prst="rect">
            <a:avLst/>
          </a:prstGeom>
          <a:noFill/>
          <a:ln/>
        </p:spPr>
        <p:txBody>
          <a:bodyPr wrap="squar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Built and trained three distinct classification algorithms with different theoretical foundations</a:t>
            </a:r>
            <a:endParaRPr lang="en-US" sz="1200" dirty="0"/>
          </a:p>
        </p:txBody>
      </p:sp>
      <p:sp>
        <p:nvSpPr>
          <p:cNvPr id="16" name="Shape 12"/>
          <p:cNvSpPr/>
          <p:nvPr/>
        </p:nvSpPr>
        <p:spPr>
          <a:xfrm>
            <a:off x="845701" y="5043964"/>
            <a:ext cx="6392466" cy="153710"/>
          </a:xfrm>
          <a:prstGeom prst="roundRect">
            <a:avLst>
              <a:gd name="adj" fmla="val 42018"/>
            </a:avLst>
          </a:prstGeom>
          <a:solidFill>
            <a:srgbClr val="D2DDF9"/>
          </a:solidFill>
          <a:ln w="7620">
            <a:solidFill>
              <a:srgbClr val="B8C3DF"/>
            </a:solidFill>
            <a:prstDash val="solid"/>
          </a:ln>
        </p:spPr>
      </p:sp>
      <p:sp>
        <p:nvSpPr>
          <p:cNvPr id="17" name="Shape 13"/>
          <p:cNvSpPr/>
          <p:nvPr/>
        </p:nvSpPr>
        <p:spPr>
          <a:xfrm>
            <a:off x="615077" y="4890254"/>
            <a:ext cx="461248" cy="461248"/>
          </a:xfrm>
          <a:prstGeom prst="roundRect">
            <a:avLst>
              <a:gd name="adj" fmla="val 99122"/>
            </a:avLst>
          </a:prstGeom>
          <a:solidFill>
            <a:srgbClr val="D2DDF9"/>
          </a:solidFill>
          <a:ln w="7620">
            <a:solidFill>
              <a:srgbClr val="B8C3DF"/>
            </a:solidFill>
            <a:prstDash val="solid"/>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329" y="5005626"/>
            <a:ext cx="230624" cy="230624"/>
          </a:xfrm>
          <a:prstGeom prst="rect">
            <a:avLst/>
          </a:prstGeom>
        </p:spPr>
      </p:pic>
      <p:sp>
        <p:nvSpPr>
          <p:cNvPr id="19" name="Text 14"/>
          <p:cNvSpPr/>
          <p:nvPr/>
        </p:nvSpPr>
        <p:spPr>
          <a:xfrm>
            <a:off x="768787" y="5505212"/>
            <a:ext cx="2064663" cy="240149"/>
          </a:xfrm>
          <a:prstGeom prst="rect">
            <a:avLst/>
          </a:prstGeom>
          <a:noFill/>
          <a:ln/>
        </p:spPr>
        <p:txBody>
          <a:bodyPr wrap="none" lIns="0" tIns="0" rIns="0" bIns="0" rtlCol="0" anchor="t"/>
          <a:lstStyle/>
          <a:p>
            <a:pPr algn="l" indent="0" marL="0">
              <a:lnSpc>
                <a:spcPts val="1850"/>
              </a:lnSpc>
              <a:buNone/>
            </a:pPr>
            <a:r>
              <a:rPr lang="en-US" sz="1500" dirty="0">
                <a:solidFill>
                  <a:srgbClr val="404155"/>
                </a:solidFill>
                <a:latin typeface="Alexandria" pitchFamily="34" charset="0"/>
                <a:ea typeface="Alexandria" pitchFamily="34" charset="-122"/>
                <a:cs typeface="Alexandria" pitchFamily="34" charset="-120"/>
              </a:rPr>
              <a:t>Performance Analysis</a:t>
            </a:r>
            <a:endParaRPr lang="en-US" sz="1500" dirty="0"/>
          </a:p>
        </p:txBody>
      </p:sp>
      <p:sp>
        <p:nvSpPr>
          <p:cNvPr id="20" name="Text 15"/>
          <p:cNvSpPr/>
          <p:nvPr/>
        </p:nvSpPr>
        <p:spPr>
          <a:xfrm>
            <a:off x="768787" y="5837515"/>
            <a:ext cx="6315789" cy="246102"/>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Conducted rigorous evaluation using multiple metrics and visualization techniques</a:t>
            </a:r>
            <a:endParaRPr lang="en-US" sz="1200" dirty="0"/>
          </a:p>
        </p:txBody>
      </p:sp>
      <p:sp>
        <p:nvSpPr>
          <p:cNvPr id="21" name="Shape 16"/>
          <p:cNvSpPr/>
          <p:nvPr/>
        </p:nvSpPr>
        <p:spPr>
          <a:xfrm>
            <a:off x="7622619" y="4813340"/>
            <a:ext cx="6392585" cy="153710"/>
          </a:xfrm>
          <a:prstGeom prst="roundRect">
            <a:avLst>
              <a:gd name="adj" fmla="val 42018"/>
            </a:avLst>
          </a:prstGeom>
          <a:solidFill>
            <a:srgbClr val="D2DDF9"/>
          </a:solidFill>
          <a:ln w="7620">
            <a:solidFill>
              <a:srgbClr val="B8C3DF"/>
            </a:solidFill>
            <a:prstDash val="solid"/>
          </a:ln>
        </p:spPr>
      </p:sp>
      <p:sp>
        <p:nvSpPr>
          <p:cNvPr id="22" name="Shape 17"/>
          <p:cNvSpPr/>
          <p:nvPr/>
        </p:nvSpPr>
        <p:spPr>
          <a:xfrm>
            <a:off x="7391995" y="4659630"/>
            <a:ext cx="461248" cy="461248"/>
          </a:xfrm>
          <a:prstGeom prst="roundRect">
            <a:avLst>
              <a:gd name="adj" fmla="val 99122"/>
            </a:avLst>
          </a:prstGeom>
          <a:solidFill>
            <a:srgbClr val="D2DDF9"/>
          </a:solidFill>
          <a:ln w="7620">
            <a:solidFill>
              <a:srgbClr val="B8C3DF"/>
            </a:solidFill>
            <a:prstDash val="solid"/>
          </a:ln>
        </p:spPr>
      </p:sp>
      <p:pic>
        <p:nvPicPr>
          <p:cNvPr id="2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07248" y="4775002"/>
            <a:ext cx="230624" cy="230624"/>
          </a:xfrm>
          <a:prstGeom prst="rect">
            <a:avLst/>
          </a:prstGeom>
        </p:spPr>
      </p:pic>
      <p:sp>
        <p:nvSpPr>
          <p:cNvPr id="24" name="Text 18"/>
          <p:cNvSpPr/>
          <p:nvPr/>
        </p:nvSpPr>
        <p:spPr>
          <a:xfrm>
            <a:off x="7545705" y="5274588"/>
            <a:ext cx="2051685" cy="240149"/>
          </a:xfrm>
          <a:prstGeom prst="rect">
            <a:avLst/>
          </a:prstGeom>
          <a:noFill/>
          <a:ln/>
        </p:spPr>
        <p:txBody>
          <a:bodyPr wrap="none" lIns="0" tIns="0" rIns="0" bIns="0" rtlCol="0" anchor="t"/>
          <a:lstStyle/>
          <a:p>
            <a:pPr algn="l" indent="0" marL="0">
              <a:lnSpc>
                <a:spcPts val="1850"/>
              </a:lnSpc>
              <a:buNone/>
            </a:pPr>
            <a:r>
              <a:rPr lang="en-US" sz="1500" dirty="0">
                <a:solidFill>
                  <a:srgbClr val="404155"/>
                </a:solidFill>
                <a:latin typeface="Alexandria" pitchFamily="34" charset="0"/>
                <a:ea typeface="Alexandria" pitchFamily="34" charset="-122"/>
                <a:cs typeface="Alexandria" pitchFamily="34" charset="-120"/>
              </a:rPr>
              <a:t>Best Model Identified</a:t>
            </a:r>
            <a:endParaRPr lang="en-US" sz="1500" dirty="0"/>
          </a:p>
        </p:txBody>
      </p:sp>
      <p:sp>
        <p:nvSpPr>
          <p:cNvPr id="25" name="Text 19"/>
          <p:cNvSpPr/>
          <p:nvPr/>
        </p:nvSpPr>
        <p:spPr>
          <a:xfrm>
            <a:off x="7545705" y="5606891"/>
            <a:ext cx="6315908" cy="492204"/>
          </a:xfrm>
          <a:prstGeom prst="rect">
            <a:avLst/>
          </a:prstGeom>
          <a:noFill/>
          <a:ln/>
        </p:spPr>
        <p:txBody>
          <a:bodyPr wrap="squar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Decision Tree emerged as top performer with optimal balance of accuracy and interpretability</a:t>
            </a:r>
            <a:endParaRPr lang="en-US" sz="1200" dirty="0"/>
          </a:p>
        </p:txBody>
      </p:sp>
      <p:sp>
        <p:nvSpPr>
          <p:cNvPr id="26" name="Text 20"/>
          <p:cNvSpPr/>
          <p:nvPr/>
        </p:nvSpPr>
        <p:spPr>
          <a:xfrm>
            <a:off x="615077" y="6483429"/>
            <a:ext cx="2043589" cy="240149"/>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Alexandria" pitchFamily="34" charset="0"/>
                <a:ea typeface="Alexandria" pitchFamily="34" charset="-122"/>
                <a:cs typeface="Alexandria" pitchFamily="34" charset="-120"/>
              </a:rPr>
              <a:t>Practical Significance</a:t>
            </a:r>
            <a:endParaRPr lang="en-US" sz="1500" dirty="0"/>
          </a:p>
        </p:txBody>
      </p:sp>
      <p:sp>
        <p:nvSpPr>
          <p:cNvPr id="27" name="Text 21"/>
          <p:cNvSpPr/>
          <p:nvPr/>
        </p:nvSpPr>
        <p:spPr>
          <a:xfrm>
            <a:off x="615077" y="6954202"/>
            <a:ext cx="13400246" cy="738307"/>
          </a:xfrm>
          <a:prstGeom prst="rect">
            <a:avLst/>
          </a:prstGeom>
          <a:noFill/>
          <a:ln/>
        </p:spPr>
        <p:txBody>
          <a:bodyPr wrap="squar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This project demonstrates that machine learning can effectively predict delivery delays, enabling food delivery platforms to proactively manage customer expectations, optimize delivery operations, and improve overall service quality. The Decision Tree model's interpretability makes it particularly valuable for understanding which factors most strongly influence delivery times.</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28424" y="641747"/>
            <a:ext cx="5042892" cy="569119"/>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Future Enhancements</a:t>
            </a:r>
            <a:endParaRPr lang="en-US" sz="3550" dirty="0"/>
          </a:p>
        </p:txBody>
      </p:sp>
      <p:sp>
        <p:nvSpPr>
          <p:cNvPr id="3" name="Text 1"/>
          <p:cNvSpPr/>
          <p:nvPr/>
        </p:nvSpPr>
        <p:spPr>
          <a:xfrm>
            <a:off x="728424" y="1575078"/>
            <a:ext cx="13173551" cy="58293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While our current models provide valuable insights, several opportunities exist to enhance prediction accuracy and practical applicability. These improvements would address current limitations and extend the model's capabilities.</a:t>
            </a:r>
            <a:endParaRPr lang="en-US" sz="1400" dirty="0"/>
          </a:p>
        </p:txBody>
      </p:sp>
      <p:sp>
        <p:nvSpPr>
          <p:cNvPr id="4" name="Shape 2"/>
          <p:cNvSpPr/>
          <p:nvPr/>
        </p:nvSpPr>
        <p:spPr>
          <a:xfrm>
            <a:off x="728424" y="2362795"/>
            <a:ext cx="4269819" cy="2667238"/>
          </a:xfrm>
          <a:prstGeom prst="roundRect">
            <a:avLst>
              <a:gd name="adj" fmla="val 2868"/>
            </a:avLst>
          </a:prstGeom>
          <a:solidFill>
            <a:srgbClr val="D2DDF9"/>
          </a:solidFill>
          <a:ln w="7620">
            <a:solidFill>
              <a:srgbClr val="B8C3DF"/>
            </a:solidFill>
            <a:prstDash val="solid"/>
          </a:ln>
        </p:spPr>
      </p:sp>
      <p:sp>
        <p:nvSpPr>
          <p:cNvPr id="5" name="Shape 3"/>
          <p:cNvSpPr/>
          <p:nvPr/>
        </p:nvSpPr>
        <p:spPr>
          <a:xfrm>
            <a:off x="2590205" y="2552462"/>
            <a:ext cx="546259" cy="546259"/>
          </a:xfrm>
          <a:prstGeom prst="roundRect">
            <a:avLst>
              <a:gd name="adj" fmla="val 16737638"/>
            </a:avLst>
          </a:prstGeom>
          <a:solidFill>
            <a:srgbClr val="1B54DA"/>
          </a:solidFill>
          <a:ln/>
        </p:spPr>
      </p:sp>
      <p:pic>
        <p:nvPicPr>
          <p:cNvPr id="6" name="Image 0" descr="preencoded.png">    </p:cNvPr>
          <p:cNvPicPr>
            <a:picLocks noChangeAspect="1"/>
          </p:cNvPicPr>
          <p:nvPr/>
        </p:nvPicPr>
        <p:blipFill>
          <a:blip r:embed="rId1"/>
          <a:stretch>
            <a:fillRect/>
          </a:stretch>
        </p:blipFill>
        <p:spPr>
          <a:xfrm>
            <a:off x="2740462" y="2702600"/>
            <a:ext cx="245745" cy="245745"/>
          </a:xfrm>
          <a:prstGeom prst="rect">
            <a:avLst/>
          </a:prstGeom>
        </p:spPr>
      </p:pic>
      <p:sp>
        <p:nvSpPr>
          <p:cNvPr id="7" name="Text 4"/>
          <p:cNvSpPr/>
          <p:nvPr/>
        </p:nvSpPr>
        <p:spPr>
          <a:xfrm>
            <a:off x="1459230" y="3280767"/>
            <a:ext cx="2808208"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Address Class Imbalance</a:t>
            </a:r>
            <a:endParaRPr lang="en-US" sz="1750" dirty="0"/>
          </a:p>
        </p:txBody>
      </p:sp>
      <p:sp>
        <p:nvSpPr>
          <p:cNvPr id="8" name="Text 5"/>
          <p:cNvSpPr/>
          <p:nvPr/>
        </p:nvSpPr>
        <p:spPr>
          <a:xfrm>
            <a:off x="918091" y="3674507"/>
            <a:ext cx="3890486" cy="1165860"/>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Implement techniques like SMOTE, class weights, or undersampling to balance the dataset and improve minority class prediction</a:t>
            </a:r>
            <a:endParaRPr lang="en-US" sz="1400" dirty="0"/>
          </a:p>
        </p:txBody>
      </p:sp>
      <p:sp>
        <p:nvSpPr>
          <p:cNvPr id="9" name="Shape 6"/>
          <p:cNvSpPr/>
          <p:nvPr/>
        </p:nvSpPr>
        <p:spPr>
          <a:xfrm>
            <a:off x="5180290" y="2362795"/>
            <a:ext cx="4269819" cy="2667238"/>
          </a:xfrm>
          <a:prstGeom prst="roundRect">
            <a:avLst>
              <a:gd name="adj" fmla="val 2868"/>
            </a:avLst>
          </a:prstGeom>
          <a:solidFill>
            <a:srgbClr val="D2DDF9"/>
          </a:solidFill>
          <a:ln w="7620">
            <a:solidFill>
              <a:srgbClr val="B8C3DF"/>
            </a:solidFill>
            <a:prstDash val="solid"/>
          </a:ln>
        </p:spPr>
      </p:sp>
      <p:sp>
        <p:nvSpPr>
          <p:cNvPr id="10" name="Shape 7"/>
          <p:cNvSpPr/>
          <p:nvPr/>
        </p:nvSpPr>
        <p:spPr>
          <a:xfrm>
            <a:off x="7042071" y="2552462"/>
            <a:ext cx="546259" cy="546259"/>
          </a:xfrm>
          <a:prstGeom prst="roundRect">
            <a:avLst>
              <a:gd name="adj" fmla="val 16737638"/>
            </a:avLst>
          </a:prstGeom>
          <a:solidFill>
            <a:srgbClr val="1B54DA"/>
          </a:solidFill>
          <a:ln/>
        </p:spPr>
      </p:sp>
      <p:pic>
        <p:nvPicPr>
          <p:cNvPr id="11" name="Image 1" descr="preencoded.png">    </p:cNvPr>
          <p:cNvPicPr>
            <a:picLocks noChangeAspect="1"/>
          </p:cNvPicPr>
          <p:nvPr/>
        </p:nvPicPr>
        <p:blipFill>
          <a:blip r:embed="rId2"/>
          <a:stretch>
            <a:fillRect/>
          </a:stretch>
        </p:blipFill>
        <p:spPr>
          <a:xfrm>
            <a:off x="7192328" y="2702600"/>
            <a:ext cx="245745" cy="245745"/>
          </a:xfrm>
          <a:prstGeom prst="rect">
            <a:avLst/>
          </a:prstGeom>
        </p:spPr>
      </p:pic>
      <p:sp>
        <p:nvSpPr>
          <p:cNvPr id="12" name="Text 8"/>
          <p:cNvSpPr/>
          <p:nvPr/>
        </p:nvSpPr>
        <p:spPr>
          <a:xfrm>
            <a:off x="5598081" y="3280767"/>
            <a:ext cx="3434120"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Hyperparameter Optimization</a:t>
            </a:r>
            <a:endParaRPr lang="en-US" sz="1750" dirty="0"/>
          </a:p>
        </p:txBody>
      </p:sp>
      <p:sp>
        <p:nvSpPr>
          <p:cNvPr id="13" name="Text 9"/>
          <p:cNvSpPr/>
          <p:nvPr/>
        </p:nvSpPr>
        <p:spPr>
          <a:xfrm>
            <a:off x="5369957" y="3674507"/>
            <a:ext cx="3890486" cy="874395"/>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Conduct systematic grid search or random search to identify optimal parameter configurations for each model</a:t>
            </a:r>
            <a:endParaRPr lang="en-US" sz="1400" dirty="0"/>
          </a:p>
        </p:txBody>
      </p:sp>
      <p:sp>
        <p:nvSpPr>
          <p:cNvPr id="14" name="Shape 10"/>
          <p:cNvSpPr/>
          <p:nvPr/>
        </p:nvSpPr>
        <p:spPr>
          <a:xfrm>
            <a:off x="9632156" y="2362795"/>
            <a:ext cx="4269819" cy="2667238"/>
          </a:xfrm>
          <a:prstGeom prst="roundRect">
            <a:avLst>
              <a:gd name="adj" fmla="val 2868"/>
            </a:avLst>
          </a:prstGeom>
          <a:solidFill>
            <a:srgbClr val="D2DDF9"/>
          </a:solidFill>
          <a:ln w="7620">
            <a:solidFill>
              <a:srgbClr val="B8C3DF"/>
            </a:solidFill>
            <a:prstDash val="solid"/>
          </a:ln>
        </p:spPr>
      </p:sp>
      <p:sp>
        <p:nvSpPr>
          <p:cNvPr id="15" name="Shape 11"/>
          <p:cNvSpPr/>
          <p:nvPr/>
        </p:nvSpPr>
        <p:spPr>
          <a:xfrm>
            <a:off x="11493937" y="2552462"/>
            <a:ext cx="546259" cy="546259"/>
          </a:xfrm>
          <a:prstGeom prst="roundRect">
            <a:avLst>
              <a:gd name="adj" fmla="val 16737638"/>
            </a:avLst>
          </a:prstGeom>
          <a:solidFill>
            <a:srgbClr val="1B54DA"/>
          </a:solidFill>
          <a:ln/>
        </p:spPr>
      </p:sp>
      <p:pic>
        <p:nvPicPr>
          <p:cNvPr id="16" name="Image 2" descr="preencoded.png">    </p:cNvPr>
          <p:cNvPicPr>
            <a:picLocks noChangeAspect="1"/>
          </p:cNvPicPr>
          <p:nvPr/>
        </p:nvPicPr>
        <p:blipFill>
          <a:blip r:embed="rId3"/>
          <a:stretch>
            <a:fillRect/>
          </a:stretch>
        </p:blipFill>
        <p:spPr>
          <a:xfrm>
            <a:off x="11644193" y="2702600"/>
            <a:ext cx="245745" cy="245745"/>
          </a:xfrm>
          <a:prstGeom prst="rect">
            <a:avLst/>
          </a:prstGeom>
        </p:spPr>
      </p:pic>
      <p:sp>
        <p:nvSpPr>
          <p:cNvPr id="17" name="Text 12"/>
          <p:cNvSpPr/>
          <p:nvPr/>
        </p:nvSpPr>
        <p:spPr>
          <a:xfrm>
            <a:off x="10628828" y="3280767"/>
            <a:ext cx="2276356"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Ensemble Methods</a:t>
            </a:r>
            <a:endParaRPr lang="en-US" sz="1750" dirty="0"/>
          </a:p>
        </p:txBody>
      </p:sp>
      <p:sp>
        <p:nvSpPr>
          <p:cNvPr id="18" name="Text 13"/>
          <p:cNvSpPr/>
          <p:nvPr/>
        </p:nvSpPr>
        <p:spPr>
          <a:xfrm>
            <a:off x="9821823" y="3674507"/>
            <a:ext cx="3890486" cy="874395"/>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Explore Random Forests, Gradient Boosting, or Stacking to combine multiple models for improved accuracy</a:t>
            </a:r>
            <a:endParaRPr lang="en-US" sz="1400" dirty="0"/>
          </a:p>
        </p:txBody>
      </p:sp>
      <p:sp>
        <p:nvSpPr>
          <p:cNvPr id="19" name="Shape 14"/>
          <p:cNvSpPr/>
          <p:nvPr/>
        </p:nvSpPr>
        <p:spPr>
          <a:xfrm>
            <a:off x="728424" y="5212080"/>
            <a:ext cx="4269819" cy="2375773"/>
          </a:xfrm>
          <a:prstGeom prst="roundRect">
            <a:avLst>
              <a:gd name="adj" fmla="val 3220"/>
            </a:avLst>
          </a:prstGeom>
          <a:solidFill>
            <a:srgbClr val="D2DDF9"/>
          </a:solidFill>
          <a:ln w="7620">
            <a:solidFill>
              <a:srgbClr val="B8C3DF"/>
            </a:solidFill>
            <a:prstDash val="solid"/>
          </a:ln>
        </p:spPr>
      </p:sp>
      <p:sp>
        <p:nvSpPr>
          <p:cNvPr id="20" name="Shape 15"/>
          <p:cNvSpPr/>
          <p:nvPr/>
        </p:nvSpPr>
        <p:spPr>
          <a:xfrm>
            <a:off x="2590205" y="5401747"/>
            <a:ext cx="546259" cy="546259"/>
          </a:xfrm>
          <a:prstGeom prst="roundRect">
            <a:avLst>
              <a:gd name="adj" fmla="val 16737638"/>
            </a:avLst>
          </a:prstGeom>
          <a:solidFill>
            <a:srgbClr val="1B54DA"/>
          </a:solidFill>
          <a:ln/>
        </p:spPr>
      </p:sp>
      <p:pic>
        <p:nvPicPr>
          <p:cNvPr id="21" name="Image 3" descr="preencoded.png">    </p:cNvPr>
          <p:cNvPicPr>
            <a:picLocks noChangeAspect="1"/>
          </p:cNvPicPr>
          <p:nvPr/>
        </p:nvPicPr>
        <p:blipFill>
          <a:blip r:embed="rId4"/>
          <a:stretch>
            <a:fillRect/>
          </a:stretch>
        </p:blipFill>
        <p:spPr>
          <a:xfrm>
            <a:off x="2740462" y="5551884"/>
            <a:ext cx="245745" cy="245745"/>
          </a:xfrm>
          <a:prstGeom prst="rect">
            <a:avLst/>
          </a:prstGeom>
        </p:spPr>
      </p:pic>
      <p:sp>
        <p:nvSpPr>
          <p:cNvPr id="22" name="Text 16"/>
          <p:cNvSpPr/>
          <p:nvPr/>
        </p:nvSpPr>
        <p:spPr>
          <a:xfrm>
            <a:off x="1115854" y="6130052"/>
            <a:ext cx="3494842"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Advanced Feature Engineering</a:t>
            </a:r>
            <a:endParaRPr lang="en-US" sz="1750" dirty="0"/>
          </a:p>
        </p:txBody>
      </p:sp>
      <p:sp>
        <p:nvSpPr>
          <p:cNvPr id="23" name="Text 17"/>
          <p:cNvSpPr/>
          <p:nvPr/>
        </p:nvSpPr>
        <p:spPr>
          <a:xfrm>
            <a:off x="918091" y="6523792"/>
            <a:ext cx="3890486" cy="874395"/>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Create interaction terms, temporal features, and domain-specific variables to capture complex relationships</a:t>
            </a:r>
            <a:endParaRPr lang="en-US" sz="1400" dirty="0"/>
          </a:p>
        </p:txBody>
      </p:sp>
      <p:sp>
        <p:nvSpPr>
          <p:cNvPr id="24" name="Shape 18"/>
          <p:cNvSpPr/>
          <p:nvPr/>
        </p:nvSpPr>
        <p:spPr>
          <a:xfrm>
            <a:off x="5180290" y="5212080"/>
            <a:ext cx="4269819" cy="2375773"/>
          </a:xfrm>
          <a:prstGeom prst="roundRect">
            <a:avLst>
              <a:gd name="adj" fmla="val 3220"/>
            </a:avLst>
          </a:prstGeom>
          <a:solidFill>
            <a:srgbClr val="D2DDF9"/>
          </a:solidFill>
          <a:ln w="7620">
            <a:solidFill>
              <a:srgbClr val="B8C3DF"/>
            </a:solidFill>
            <a:prstDash val="solid"/>
          </a:ln>
        </p:spPr>
      </p:sp>
      <p:sp>
        <p:nvSpPr>
          <p:cNvPr id="25" name="Shape 19"/>
          <p:cNvSpPr/>
          <p:nvPr/>
        </p:nvSpPr>
        <p:spPr>
          <a:xfrm>
            <a:off x="7042071" y="5401747"/>
            <a:ext cx="546259" cy="546259"/>
          </a:xfrm>
          <a:prstGeom prst="roundRect">
            <a:avLst>
              <a:gd name="adj" fmla="val 16737638"/>
            </a:avLst>
          </a:prstGeom>
          <a:solidFill>
            <a:srgbClr val="1B54DA"/>
          </a:solidFill>
          <a:ln/>
        </p:spPr>
      </p:sp>
      <p:pic>
        <p:nvPicPr>
          <p:cNvPr id="26" name="Image 4" descr="preencoded.png">    </p:cNvPr>
          <p:cNvPicPr>
            <a:picLocks noChangeAspect="1"/>
          </p:cNvPicPr>
          <p:nvPr/>
        </p:nvPicPr>
        <p:blipFill>
          <a:blip r:embed="rId5"/>
          <a:stretch>
            <a:fillRect/>
          </a:stretch>
        </p:blipFill>
        <p:spPr>
          <a:xfrm>
            <a:off x="7192328" y="5551884"/>
            <a:ext cx="245745" cy="245745"/>
          </a:xfrm>
          <a:prstGeom prst="rect">
            <a:avLst/>
          </a:prstGeom>
        </p:spPr>
      </p:pic>
      <p:sp>
        <p:nvSpPr>
          <p:cNvPr id="27" name="Text 20"/>
          <p:cNvSpPr/>
          <p:nvPr/>
        </p:nvSpPr>
        <p:spPr>
          <a:xfrm>
            <a:off x="5777389" y="6130052"/>
            <a:ext cx="3075503"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Deep Learning Approaches</a:t>
            </a:r>
            <a:endParaRPr lang="en-US" sz="1750" dirty="0"/>
          </a:p>
        </p:txBody>
      </p:sp>
      <p:sp>
        <p:nvSpPr>
          <p:cNvPr id="28" name="Text 21"/>
          <p:cNvSpPr/>
          <p:nvPr/>
        </p:nvSpPr>
        <p:spPr>
          <a:xfrm>
            <a:off x="5369957" y="6523792"/>
            <a:ext cx="3890486" cy="874395"/>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Investigate neural network architectures for potentially capturing more complex non-linear patterns</a:t>
            </a:r>
            <a:endParaRPr lang="en-US" sz="1400" dirty="0"/>
          </a:p>
        </p:txBody>
      </p:sp>
      <p:sp>
        <p:nvSpPr>
          <p:cNvPr id="29" name="Shape 22"/>
          <p:cNvSpPr/>
          <p:nvPr/>
        </p:nvSpPr>
        <p:spPr>
          <a:xfrm>
            <a:off x="9632156" y="5212080"/>
            <a:ext cx="4269819" cy="2375773"/>
          </a:xfrm>
          <a:prstGeom prst="roundRect">
            <a:avLst>
              <a:gd name="adj" fmla="val 3220"/>
            </a:avLst>
          </a:prstGeom>
          <a:solidFill>
            <a:srgbClr val="D2DDF9"/>
          </a:solidFill>
          <a:ln w="7620">
            <a:solidFill>
              <a:srgbClr val="B8C3DF"/>
            </a:solidFill>
            <a:prstDash val="solid"/>
          </a:ln>
        </p:spPr>
      </p:sp>
      <p:sp>
        <p:nvSpPr>
          <p:cNvPr id="30" name="Shape 23"/>
          <p:cNvSpPr/>
          <p:nvPr/>
        </p:nvSpPr>
        <p:spPr>
          <a:xfrm>
            <a:off x="11493937" y="5401747"/>
            <a:ext cx="546259" cy="546259"/>
          </a:xfrm>
          <a:prstGeom prst="roundRect">
            <a:avLst>
              <a:gd name="adj" fmla="val 16737638"/>
            </a:avLst>
          </a:prstGeom>
          <a:solidFill>
            <a:srgbClr val="1B54DA"/>
          </a:solidFill>
          <a:ln/>
        </p:spPr>
      </p:sp>
      <p:pic>
        <p:nvPicPr>
          <p:cNvPr id="31" name="Image 5" descr="preencoded.png">    </p:cNvPr>
          <p:cNvPicPr>
            <a:picLocks noChangeAspect="1"/>
          </p:cNvPicPr>
          <p:nvPr/>
        </p:nvPicPr>
        <p:blipFill>
          <a:blip r:embed="rId6"/>
          <a:stretch>
            <a:fillRect/>
          </a:stretch>
        </p:blipFill>
        <p:spPr>
          <a:xfrm>
            <a:off x="11644193" y="5551884"/>
            <a:ext cx="245745" cy="245745"/>
          </a:xfrm>
          <a:prstGeom prst="rect">
            <a:avLst/>
          </a:prstGeom>
        </p:spPr>
      </p:pic>
      <p:sp>
        <p:nvSpPr>
          <p:cNvPr id="32" name="Text 24"/>
          <p:cNvSpPr/>
          <p:nvPr/>
        </p:nvSpPr>
        <p:spPr>
          <a:xfrm>
            <a:off x="10399395" y="6130052"/>
            <a:ext cx="2735223" cy="284559"/>
          </a:xfrm>
          <a:prstGeom prst="rect">
            <a:avLst/>
          </a:prstGeom>
          <a:noFill/>
          <a:ln/>
        </p:spPr>
        <p:txBody>
          <a:bodyPr wrap="none" lIns="0" tIns="0" rIns="0" bIns="0" rtlCol="0" anchor="t"/>
          <a:lstStyle/>
          <a:p>
            <a:pPr algn="ctr"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Production Deployment</a:t>
            </a:r>
            <a:endParaRPr lang="en-US" sz="1750" dirty="0"/>
          </a:p>
        </p:txBody>
      </p:sp>
      <p:sp>
        <p:nvSpPr>
          <p:cNvPr id="33" name="Text 25"/>
          <p:cNvSpPr/>
          <p:nvPr/>
        </p:nvSpPr>
        <p:spPr>
          <a:xfrm>
            <a:off x="9821823" y="6523792"/>
            <a:ext cx="3890486" cy="874395"/>
          </a:xfrm>
          <a:prstGeom prst="rect">
            <a:avLst/>
          </a:prstGeom>
          <a:noFill/>
          <a:ln/>
        </p:spPr>
        <p:txBody>
          <a:bodyPr wrap="square" lIns="0" tIns="0" rIns="0" bIns="0" rtlCol="0" anchor="t"/>
          <a:lstStyle/>
          <a:p>
            <a:pPr algn="ctr" indent="0" marL="0">
              <a:lnSpc>
                <a:spcPts val="2250"/>
              </a:lnSpc>
              <a:buNone/>
            </a:pPr>
            <a:r>
              <a:rPr lang="en-US" sz="1400" dirty="0">
                <a:solidFill>
                  <a:srgbClr val="404155"/>
                </a:solidFill>
                <a:latin typeface="Nobile" pitchFamily="34" charset="0"/>
                <a:ea typeface="Nobile" pitchFamily="34" charset="-122"/>
                <a:cs typeface="Nobile" pitchFamily="34" charset="-120"/>
              </a:rPr>
              <a:t>Develop real-time prediction API and monitoring system for operational use in delivery platforms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28625" y="294680"/>
            <a:ext cx="8038267" cy="1004649"/>
          </a:xfrm>
          <a:prstGeom prst="rect">
            <a:avLst/>
          </a:prstGeom>
          <a:noFill/>
          <a:ln/>
        </p:spPr>
        <p:txBody>
          <a:bodyPr wrap="none" lIns="0" tIns="0" rIns="0" bIns="0" rtlCol="0" anchor="t"/>
          <a:lstStyle/>
          <a:p>
            <a:pPr algn="l" indent="0" marL="0">
              <a:lnSpc>
                <a:spcPts val="7900"/>
              </a:lnSpc>
              <a:buNone/>
            </a:pPr>
            <a:r>
              <a:rPr lang="en-US" sz="6300" dirty="0">
                <a:solidFill>
                  <a:srgbClr val="1B1B27"/>
                </a:solidFill>
                <a:latin typeface="Alexandria" pitchFamily="34" charset="0"/>
                <a:ea typeface="Alexandria" pitchFamily="34" charset="-122"/>
                <a:cs typeface="Alexandria" pitchFamily="34" charset="-120"/>
              </a:rPr>
              <a:t>Thank You!</a:t>
            </a:r>
            <a:endParaRPr lang="en-US" sz="6300" dirty="0"/>
          </a:p>
        </p:txBody>
      </p:sp>
      <p:sp>
        <p:nvSpPr>
          <p:cNvPr id="3" name="Text 1"/>
          <p:cNvSpPr/>
          <p:nvPr/>
        </p:nvSpPr>
        <p:spPr>
          <a:xfrm>
            <a:off x="428625" y="1513642"/>
            <a:ext cx="13773150" cy="171450"/>
          </a:xfrm>
          <a:prstGeom prst="rect">
            <a:avLst/>
          </a:prstGeom>
          <a:noFill/>
          <a:ln/>
        </p:spPr>
        <p:txBody>
          <a:bodyPr wrap="non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We appreciate your time and interest in our Food Delivery Time Prediction project.</a:t>
            </a:r>
            <a:endParaRPr lang="en-US" sz="800" dirty="0"/>
          </a:p>
        </p:txBody>
      </p:sp>
      <p:pic>
        <p:nvPicPr>
          <p:cNvPr id="4" name="Image 0" descr="preencoded.png">    </p:cNvPr>
          <p:cNvPicPr>
            <a:picLocks noChangeAspect="1"/>
          </p:cNvPicPr>
          <p:nvPr/>
        </p:nvPicPr>
        <p:blipFill>
          <a:blip r:embed="rId1"/>
          <a:stretch>
            <a:fillRect/>
          </a:stretch>
        </p:blipFill>
        <p:spPr>
          <a:xfrm>
            <a:off x="428625" y="1805583"/>
            <a:ext cx="8574167" cy="5144453"/>
          </a:xfrm>
          <a:prstGeom prst="rect">
            <a:avLst/>
          </a:prstGeom>
        </p:spPr>
      </p:pic>
      <p:sp>
        <p:nvSpPr>
          <p:cNvPr id="5" name="Text 2"/>
          <p:cNvSpPr/>
          <p:nvPr/>
        </p:nvSpPr>
        <p:spPr>
          <a:xfrm>
            <a:off x="428625" y="7110770"/>
            <a:ext cx="1607582" cy="200858"/>
          </a:xfrm>
          <a:prstGeom prst="rect">
            <a:avLst/>
          </a:prstGeom>
          <a:noFill/>
          <a:ln/>
        </p:spPr>
        <p:txBody>
          <a:bodyPr wrap="none" lIns="0" tIns="0" rIns="0" bIns="0" rtlCol="0" anchor="t"/>
          <a:lstStyle/>
          <a:p>
            <a:pPr algn="l" indent="0" marL="0">
              <a:lnSpc>
                <a:spcPts val="1550"/>
              </a:lnSpc>
              <a:buNone/>
            </a:pPr>
            <a:r>
              <a:rPr lang="en-US" sz="1250" dirty="0">
                <a:solidFill>
                  <a:srgbClr val="1B1B27"/>
                </a:solidFill>
                <a:latin typeface="Alexandria" pitchFamily="34" charset="0"/>
                <a:ea typeface="Alexandria" pitchFamily="34" charset="-122"/>
                <a:cs typeface="Alexandria" pitchFamily="34" charset="-120"/>
              </a:rPr>
              <a:t>Contact Us</a:t>
            </a:r>
            <a:endParaRPr lang="en-US" sz="1250" dirty="0"/>
          </a:p>
        </p:txBody>
      </p:sp>
      <p:sp>
        <p:nvSpPr>
          <p:cNvPr id="6" name="Text 3"/>
          <p:cNvSpPr/>
          <p:nvPr/>
        </p:nvSpPr>
        <p:spPr>
          <a:xfrm>
            <a:off x="428625" y="7472363"/>
            <a:ext cx="13773150" cy="171450"/>
          </a:xfrm>
          <a:prstGeom prst="rect">
            <a:avLst/>
          </a:prstGeom>
          <a:noFill/>
          <a:ln/>
        </p:spPr>
        <p:txBody>
          <a:bodyPr wrap="non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For any questions or further discussion, please reach out to:</a:t>
            </a:r>
            <a:endParaRPr lang="en-US" sz="800" dirty="0"/>
          </a:p>
        </p:txBody>
      </p:sp>
      <p:sp>
        <p:nvSpPr>
          <p:cNvPr id="7" name="Text 4"/>
          <p:cNvSpPr/>
          <p:nvPr/>
        </p:nvSpPr>
        <p:spPr>
          <a:xfrm>
            <a:off x="428625" y="7764304"/>
            <a:ext cx="13773150" cy="171450"/>
          </a:xfrm>
          <a:prstGeom prst="rect">
            <a:avLst/>
          </a:prstGeom>
          <a:noFill/>
          <a:ln/>
        </p:spPr>
        <p:txBody>
          <a:bodyPr wrap="none" lIns="0" tIns="0" rIns="0" bIns="0" rtlCol="0" anchor="t"/>
          <a:lstStyle/>
          <a:p>
            <a:pPr algn="l" indent="0" marL="0">
              <a:lnSpc>
                <a:spcPts val="1350"/>
              </a:lnSpc>
              <a:buNone/>
            </a:pPr>
            <a:r>
              <a:rPr lang="en-US" sz="800" b="1" dirty="0">
                <a:solidFill>
                  <a:srgbClr val="404155"/>
                </a:solidFill>
                <a:latin typeface="Nobile" pitchFamily="34" charset="0"/>
                <a:ea typeface="Nobile" pitchFamily="34" charset="-122"/>
                <a:cs typeface="Nobile" pitchFamily="34" charset="-120"/>
              </a:rPr>
              <a:t>abhishawhaval@gmail.com</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3760" y="380762"/>
            <a:ext cx="3461504" cy="432554"/>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Alexandria" pitchFamily="34" charset="0"/>
                <a:ea typeface="Alexandria" pitchFamily="34" charset="-122"/>
                <a:cs typeface="Alexandria" pitchFamily="34" charset="-120"/>
              </a:rPr>
              <a:t>Introduction</a:t>
            </a:r>
            <a:endParaRPr lang="en-US" sz="2700" dirty="0"/>
          </a:p>
        </p:txBody>
      </p:sp>
      <p:sp>
        <p:nvSpPr>
          <p:cNvPr id="3" name="Text 1"/>
          <p:cNvSpPr/>
          <p:nvPr/>
        </p:nvSpPr>
        <p:spPr>
          <a:xfrm>
            <a:off x="553760" y="1159312"/>
            <a:ext cx="2373392" cy="216337"/>
          </a:xfrm>
          <a:prstGeom prst="rect">
            <a:avLst/>
          </a:prstGeom>
          <a:noFill/>
          <a:ln/>
        </p:spPr>
        <p:txBody>
          <a:bodyPr wrap="none" lIns="0" tIns="0" rIns="0" bIns="0" rtlCol="0" anchor="t"/>
          <a:lstStyle/>
          <a:p>
            <a:pPr algn="l" indent="0" marL="0">
              <a:lnSpc>
                <a:spcPts val="1700"/>
              </a:lnSpc>
              <a:buNone/>
            </a:pPr>
            <a:r>
              <a:rPr lang="en-US" sz="1350" dirty="0">
                <a:solidFill>
                  <a:srgbClr val="1B1B27"/>
                </a:solidFill>
                <a:latin typeface="Alexandria" pitchFamily="34" charset="0"/>
                <a:ea typeface="Alexandria" pitchFamily="34" charset="-122"/>
                <a:cs typeface="Alexandria" pitchFamily="34" charset="-120"/>
              </a:rPr>
              <a:t>The Digital Food Revolution</a:t>
            </a:r>
            <a:endParaRPr lang="en-US" sz="1350" dirty="0"/>
          </a:p>
        </p:txBody>
      </p:sp>
      <p:sp>
        <p:nvSpPr>
          <p:cNvPr id="4" name="Text 2"/>
          <p:cNvSpPr/>
          <p:nvPr/>
        </p:nvSpPr>
        <p:spPr>
          <a:xfrm>
            <a:off x="553760" y="1513999"/>
            <a:ext cx="6592610" cy="664369"/>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Online food delivery platforms have experienced exponential growth in recent years, transforming how consumers access meals. With millions of orders processed daily, these platforms face increasing pressure to meet customer expectations.</a:t>
            </a:r>
            <a:endParaRPr lang="en-US" sz="1050" dirty="0"/>
          </a:p>
        </p:txBody>
      </p:sp>
      <p:sp>
        <p:nvSpPr>
          <p:cNvPr id="5" name="Text 3"/>
          <p:cNvSpPr/>
          <p:nvPr/>
        </p:nvSpPr>
        <p:spPr>
          <a:xfrm>
            <a:off x="553760" y="2302907"/>
            <a:ext cx="6592610" cy="442913"/>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The ability to accurately predict delivery times has become a critical competitive advantage in this fast-paced industry.</a:t>
            </a:r>
            <a:endParaRPr lang="en-US" sz="1050" dirty="0"/>
          </a:p>
        </p:txBody>
      </p:sp>
      <p:pic>
        <p:nvPicPr>
          <p:cNvPr id="6" name="Image 0" descr="preencoded.png">    </p:cNvPr>
          <p:cNvPicPr>
            <a:picLocks noChangeAspect="1"/>
          </p:cNvPicPr>
          <p:nvPr/>
        </p:nvPicPr>
        <p:blipFill>
          <a:blip r:embed="rId1"/>
          <a:stretch>
            <a:fillRect/>
          </a:stretch>
        </p:blipFill>
        <p:spPr>
          <a:xfrm>
            <a:off x="7491651" y="1176695"/>
            <a:ext cx="6592610" cy="6592610"/>
          </a:xfrm>
          <a:prstGeom prst="rect">
            <a:avLst/>
          </a:prstGeom>
        </p:spPr>
      </p:pic>
      <p:sp>
        <p:nvSpPr>
          <p:cNvPr id="7" name="Shape 4"/>
          <p:cNvSpPr/>
          <p:nvPr/>
        </p:nvSpPr>
        <p:spPr>
          <a:xfrm>
            <a:off x="553760" y="8080772"/>
            <a:ext cx="4415314" cy="1034177"/>
          </a:xfrm>
          <a:prstGeom prst="roundRect">
            <a:avLst>
              <a:gd name="adj" fmla="val 5623"/>
            </a:avLst>
          </a:prstGeom>
          <a:solidFill>
            <a:srgbClr val="D2DDF9"/>
          </a:solidFill>
          <a:ln w="7620">
            <a:solidFill>
              <a:srgbClr val="B8C3DF"/>
            </a:solidFill>
            <a:prstDash val="solid"/>
          </a:ln>
        </p:spPr>
      </p:sp>
      <p:sp>
        <p:nvSpPr>
          <p:cNvPr id="8" name="Text 5"/>
          <p:cNvSpPr/>
          <p:nvPr/>
        </p:nvSpPr>
        <p:spPr>
          <a:xfrm>
            <a:off x="699730" y="8226743"/>
            <a:ext cx="1896666" cy="216337"/>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Customer Satisfaction</a:t>
            </a:r>
            <a:endParaRPr lang="en-US" sz="1350" dirty="0"/>
          </a:p>
        </p:txBody>
      </p:sp>
      <p:sp>
        <p:nvSpPr>
          <p:cNvPr id="9" name="Text 6"/>
          <p:cNvSpPr/>
          <p:nvPr/>
        </p:nvSpPr>
        <p:spPr>
          <a:xfrm>
            <a:off x="699730" y="8526066"/>
            <a:ext cx="4123373" cy="442913"/>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Accurate delivery predictions directly impact user experience and retention rates</a:t>
            </a:r>
            <a:endParaRPr lang="en-US" sz="1050" dirty="0"/>
          </a:p>
        </p:txBody>
      </p:sp>
      <p:sp>
        <p:nvSpPr>
          <p:cNvPr id="10" name="Shape 7"/>
          <p:cNvSpPr/>
          <p:nvPr/>
        </p:nvSpPr>
        <p:spPr>
          <a:xfrm>
            <a:off x="5107424" y="8080772"/>
            <a:ext cx="4415433" cy="1034177"/>
          </a:xfrm>
          <a:prstGeom prst="roundRect">
            <a:avLst>
              <a:gd name="adj" fmla="val 5623"/>
            </a:avLst>
          </a:prstGeom>
          <a:solidFill>
            <a:srgbClr val="D2DDF9"/>
          </a:solidFill>
          <a:ln w="7620">
            <a:solidFill>
              <a:srgbClr val="B8C3DF"/>
            </a:solidFill>
            <a:prstDash val="solid"/>
          </a:ln>
        </p:spPr>
      </p:sp>
      <p:sp>
        <p:nvSpPr>
          <p:cNvPr id="11" name="Text 8"/>
          <p:cNvSpPr/>
          <p:nvPr/>
        </p:nvSpPr>
        <p:spPr>
          <a:xfrm>
            <a:off x="5253395" y="8226743"/>
            <a:ext cx="1905953" cy="216337"/>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Operational Efficiency</a:t>
            </a:r>
            <a:endParaRPr lang="en-US" sz="1350" dirty="0"/>
          </a:p>
        </p:txBody>
      </p:sp>
      <p:sp>
        <p:nvSpPr>
          <p:cNvPr id="12" name="Text 9"/>
          <p:cNvSpPr/>
          <p:nvPr/>
        </p:nvSpPr>
        <p:spPr>
          <a:xfrm>
            <a:off x="5253395" y="8526066"/>
            <a:ext cx="4123492" cy="442913"/>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Better forecasting enables optimal resource allocation and route planning</a:t>
            </a:r>
            <a:endParaRPr lang="en-US" sz="1050" dirty="0"/>
          </a:p>
        </p:txBody>
      </p:sp>
      <p:sp>
        <p:nvSpPr>
          <p:cNvPr id="13" name="Shape 10"/>
          <p:cNvSpPr/>
          <p:nvPr/>
        </p:nvSpPr>
        <p:spPr>
          <a:xfrm>
            <a:off x="9661208" y="8080772"/>
            <a:ext cx="4415314" cy="1034177"/>
          </a:xfrm>
          <a:prstGeom prst="roundRect">
            <a:avLst>
              <a:gd name="adj" fmla="val 5623"/>
            </a:avLst>
          </a:prstGeom>
          <a:solidFill>
            <a:srgbClr val="D2DDF9"/>
          </a:solidFill>
          <a:ln w="7620">
            <a:solidFill>
              <a:srgbClr val="B8C3DF"/>
            </a:solidFill>
            <a:prstDash val="solid"/>
          </a:ln>
        </p:spPr>
      </p:sp>
      <p:sp>
        <p:nvSpPr>
          <p:cNvPr id="14" name="Text 11"/>
          <p:cNvSpPr/>
          <p:nvPr/>
        </p:nvSpPr>
        <p:spPr>
          <a:xfrm>
            <a:off x="9807178" y="8226743"/>
            <a:ext cx="1730693" cy="216337"/>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Business Growth</a:t>
            </a:r>
            <a:endParaRPr lang="en-US" sz="1350" dirty="0"/>
          </a:p>
        </p:txBody>
      </p:sp>
      <p:sp>
        <p:nvSpPr>
          <p:cNvPr id="15" name="Text 12"/>
          <p:cNvSpPr/>
          <p:nvPr/>
        </p:nvSpPr>
        <p:spPr>
          <a:xfrm>
            <a:off x="9807178" y="8526066"/>
            <a:ext cx="4123373" cy="221456"/>
          </a:xfrm>
          <a:prstGeom prst="rect">
            <a:avLst/>
          </a:prstGeom>
          <a:noFill/>
          <a:ln/>
        </p:spPr>
        <p:txBody>
          <a:bodyPr wrap="non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Reliable service builds trust and drives platform adoption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64093"/>
          </a:xfrm>
          <a:prstGeom prst="rect">
            <a:avLst/>
          </a:prstGeom>
        </p:spPr>
      </p:pic>
      <p:sp>
        <p:nvSpPr>
          <p:cNvPr id="3" name="Text 0"/>
          <p:cNvSpPr/>
          <p:nvPr/>
        </p:nvSpPr>
        <p:spPr>
          <a:xfrm>
            <a:off x="724495" y="2762488"/>
            <a:ext cx="7141964" cy="565904"/>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Problem Statement &amp; Objective</a:t>
            </a:r>
            <a:endParaRPr lang="en-US" sz="3550" dirty="0"/>
          </a:p>
        </p:txBody>
      </p:sp>
      <p:sp>
        <p:nvSpPr>
          <p:cNvPr id="4" name="Text 1"/>
          <p:cNvSpPr/>
          <p:nvPr/>
        </p:nvSpPr>
        <p:spPr>
          <a:xfrm>
            <a:off x="996196" y="3871793"/>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1B1B27"/>
                </a:solidFill>
                <a:latin typeface="Alexandria" pitchFamily="34" charset="0"/>
                <a:ea typeface="Alexandria" pitchFamily="34" charset="-122"/>
                <a:cs typeface="Alexandria" pitchFamily="34" charset="-120"/>
              </a:rPr>
              <a:t>Research Question</a:t>
            </a:r>
            <a:endParaRPr lang="en-US" sz="2100" dirty="0"/>
          </a:p>
        </p:txBody>
      </p:sp>
      <p:sp>
        <p:nvSpPr>
          <p:cNvPr id="5" name="Text 2"/>
          <p:cNvSpPr/>
          <p:nvPr/>
        </p:nvSpPr>
        <p:spPr>
          <a:xfrm>
            <a:off x="996196" y="4483060"/>
            <a:ext cx="12909709" cy="289679"/>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Can we accurately predict whether a food delivery will arrive on time or be delayed based on order characteristics and environmental factors?</a:t>
            </a:r>
            <a:endParaRPr lang="en-US" sz="1400" dirty="0"/>
          </a:p>
        </p:txBody>
      </p:sp>
      <p:sp>
        <p:nvSpPr>
          <p:cNvPr id="6" name="Shape 3"/>
          <p:cNvSpPr/>
          <p:nvPr/>
        </p:nvSpPr>
        <p:spPr>
          <a:xfrm>
            <a:off x="724495" y="3600093"/>
            <a:ext cx="22860" cy="1376363"/>
          </a:xfrm>
          <a:prstGeom prst="rect">
            <a:avLst/>
          </a:prstGeom>
          <a:solidFill>
            <a:srgbClr val="1B54DA"/>
          </a:solidFill>
          <a:ln/>
        </p:spPr>
      </p:sp>
      <p:pic>
        <p:nvPicPr>
          <p:cNvPr id="7" name="Image 1" descr="preencoded.png">    </p:cNvPr>
          <p:cNvPicPr>
            <a:picLocks noChangeAspect="1"/>
          </p:cNvPicPr>
          <p:nvPr/>
        </p:nvPicPr>
        <p:blipFill>
          <a:blip r:embed="rId2"/>
          <a:stretch>
            <a:fillRect/>
          </a:stretch>
        </p:blipFill>
        <p:spPr>
          <a:xfrm>
            <a:off x="724495" y="5180171"/>
            <a:ext cx="4393763" cy="724495"/>
          </a:xfrm>
          <a:prstGeom prst="rect">
            <a:avLst/>
          </a:prstGeom>
        </p:spPr>
      </p:pic>
      <p:sp>
        <p:nvSpPr>
          <p:cNvPr id="8" name="Text 4"/>
          <p:cNvSpPr/>
          <p:nvPr/>
        </p:nvSpPr>
        <p:spPr>
          <a:xfrm>
            <a:off x="905589" y="6085761"/>
            <a:ext cx="2265283" cy="283012"/>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Binary Classification</a:t>
            </a:r>
            <a:endParaRPr lang="en-US" sz="1750" dirty="0"/>
          </a:p>
        </p:txBody>
      </p:sp>
      <p:sp>
        <p:nvSpPr>
          <p:cNvPr id="9" name="Text 5"/>
          <p:cNvSpPr/>
          <p:nvPr/>
        </p:nvSpPr>
        <p:spPr>
          <a:xfrm>
            <a:off x="905589" y="6477357"/>
            <a:ext cx="4031575" cy="289679"/>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Two-class prediction problem</a:t>
            </a:r>
            <a:endParaRPr lang="en-US" sz="1400" dirty="0"/>
          </a:p>
        </p:txBody>
      </p:sp>
      <p:pic>
        <p:nvPicPr>
          <p:cNvPr id="10" name="Image 2" descr="preencoded.png">    </p:cNvPr>
          <p:cNvPicPr>
            <a:picLocks noChangeAspect="1"/>
          </p:cNvPicPr>
          <p:nvPr/>
        </p:nvPicPr>
        <p:blipFill>
          <a:blip r:embed="rId3"/>
          <a:stretch>
            <a:fillRect/>
          </a:stretch>
        </p:blipFill>
        <p:spPr>
          <a:xfrm>
            <a:off x="5118259" y="5180171"/>
            <a:ext cx="4393763" cy="724495"/>
          </a:xfrm>
          <a:prstGeom prst="rect">
            <a:avLst/>
          </a:prstGeom>
        </p:spPr>
      </p:pic>
      <p:sp>
        <p:nvSpPr>
          <p:cNvPr id="11" name="Text 6"/>
          <p:cNvSpPr/>
          <p:nvPr/>
        </p:nvSpPr>
        <p:spPr>
          <a:xfrm>
            <a:off x="5299353" y="6085761"/>
            <a:ext cx="2264093" cy="283012"/>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Fast Delivery (0)</a:t>
            </a:r>
            <a:endParaRPr lang="en-US" sz="1750" dirty="0"/>
          </a:p>
        </p:txBody>
      </p:sp>
      <p:sp>
        <p:nvSpPr>
          <p:cNvPr id="12" name="Text 7"/>
          <p:cNvSpPr/>
          <p:nvPr/>
        </p:nvSpPr>
        <p:spPr>
          <a:xfrm>
            <a:off x="5299353" y="6477357"/>
            <a:ext cx="4031575" cy="289679"/>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Orders arriving on time</a:t>
            </a:r>
            <a:endParaRPr lang="en-US" sz="1400" dirty="0"/>
          </a:p>
        </p:txBody>
      </p:sp>
      <p:pic>
        <p:nvPicPr>
          <p:cNvPr id="13" name="Image 3" descr="preencoded.png">    </p:cNvPr>
          <p:cNvPicPr>
            <a:picLocks noChangeAspect="1"/>
          </p:cNvPicPr>
          <p:nvPr/>
        </p:nvPicPr>
        <p:blipFill>
          <a:blip r:embed="rId4"/>
          <a:stretch>
            <a:fillRect/>
          </a:stretch>
        </p:blipFill>
        <p:spPr>
          <a:xfrm>
            <a:off x="9512022" y="5180171"/>
            <a:ext cx="4393883" cy="724495"/>
          </a:xfrm>
          <a:prstGeom prst="rect">
            <a:avLst/>
          </a:prstGeom>
        </p:spPr>
      </p:pic>
      <p:sp>
        <p:nvSpPr>
          <p:cNvPr id="14" name="Text 8"/>
          <p:cNvSpPr/>
          <p:nvPr/>
        </p:nvSpPr>
        <p:spPr>
          <a:xfrm>
            <a:off x="9693116" y="6085761"/>
            <a:ext cx="2264093" cy="283012"/>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Alexandria" pitchFamily="34" charset="0"/>
                <a:ea typeface="Alexandria" pitchFamily="34" charset="-122"/>
                <a:cs typeface="Alexandria" pitchFamily="34" charset="-120"/>
              </a:rPr>
              <a:t>Delayed Delivery (1)</a:t>
            </a:r>
            <a:endParaRPr lang="en-US" sz="1750" dirty="0"/>
          </a:p>
        </p:txBody>
      </p:sp>
      <p:sp>
        <p:nvSpPr>
          <p:cNvPr id="15" name="Text 9"/>
          <p:cNvSpPr/>
          <p:nvPr/>
        </p:nvSpPr>
        <p:spPr>
          <a:xfrm>
            <a:off x="9693116" y="6477357"/>
            <a:ext cx="4031694" cy="289679"/>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Orders arriving late</a:t>
            </a:r>
            <a:endParaRPr lang="en-US" sz="1400" dirty="0"/>
          </a:p>
        </p:txBody>
      </p:sp>
      <p:sp>
        <p:nvSpPr>
          <p:cNvPr id="16" name="Text 10"/>
          <p:cNvSpPr/>
          <p:nvPr/>
        </p:nvSpPr>
        <p:spPr>
          <a:xfrm>
            <a:off x="724495" y="7151846"/>
            <a:ext cx="13181409" cy="579358"/>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This classification enables proactive communication with customers and helps delivery platforms optimize their operations by identifying potential delays before they occur.</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02431" y="276582"/>
            <a:ext cx="2515314" cy="314444"/>
          </a:xfrm>
          <a:prstGeom prst="rect">
            <a:avLst/>
          </a:prstGeom>
          <a:noFill/>
          <a:ln/>
        </p:spPr>
        <p:txBody>
          <a:bodyPr wrap="none" lIns="0" tIns="0" rIns="0" bIns="0" rtlCol="0" anchor="t"/>
          <a:lstStyle/>
          <a:p>
            <a:pPr algn="l" indent="0" marL="0">
              <a:lnSpc>
                <a:spcPts val="2450"/>
              </a:lnSpc>
              <a:buNone/>
            </a:pPr>
            <a:r>
              <a:rPr lang="en-US" sz="1950" dirty="0">
                <a:solidFill>
                  <a:srgbClr val="1B1B27"/>
                </a:solidFill>
                <a:latin typeface="Alexandria" pitchFamily="34" charset="0"/>
                <a:ea typeface="Alexandria" pitchFamily="34" charset="-122"/>
                <a:cs typeface="Alexandria" pitchFamily="34" charset="-120"/>
              </a:rPr>
              <a:t>Dataset Overview</a:t>
            </a:r>
            <a:endParaRPr lang="en-US" sz="1950" dirty="0"/>
          </a:p>
        </p:txBody>
      </p:sp>
      <p:sp>
        <p:nvSpPr>
          <p:cNvPr id="3" name="Text 1"/>
          <p:cNvSpPr/>
          <p:nvPr/>
        </p:nvSpPr>
        <p:spPr>
          <a:xfrm>
            <a:off x="402431" y="842486"/>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1B1B27"/>
                </a:solidFill>
                <a:latin typeface="Alexandria" pitchFamily="34" charset="0"/>
                <a:ea typeface="Alexandria" pitchFamily="34" charset="-122"/>
                <a:cs typeface="Alexandria" pitchFamily="34" charset="-120"/>
              </a:rPr>
              <a:t>Data Characteristics</a:t>
            </a:r>
            <a:endParaRPr lang="en-US" sz="950" dirty="0"/>
          </a:p>
        </p:txBody>
      </p:sp>
      <p:sp>
        <p:nvSpPr>
          <p:cNvPr id="4" name="Text 2"/>
          <p:cNvSpPr/>
          <p:nvPr/>
        </p:nvSpPr>
        <p:spPr>
          <a:xfrm>
            <a:off x="402431" y="1100257"/>
            <a:ext cx="8197215" cy="321945"/>
          </a:xfrm>
          <a:prstGeom prst="rect">
            <a:avLst/>
          </a:prstGeom>
          <a:noFill/>
          <a:ln/>
        </p:spPr>
        <p:txBody>
          <a:bodyPr wrap="squar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Our analysis utilizes a comprehensive food delivery dataset containing real-world order information. The dataset captures multiple dimensions of the delivery process, from order placement through final delivery.</a:t>
            </a:r>
            <a:endParaRPr lang="en-US" sz="750" dirty="0"/>
          </a:p>
        </p:txBody>
      </p:sp>
      <p:sp>
        <p:nvSpPr>
          <p:cNvPr id="5" name="Text 3"/>
          <p:cNvSpPr/>
          <p:nvPr/>
        </p:nvSpPr>
        <p:spPr>
          <a:xfrm>
            <a:off x="402431" y="1512689"/>
            <a:ext cx="8197215"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Each record represents a single delivery transaction with associated features that influence delivery time outcomes.</a:t>
            </a:r>
            <a:endParaRPr lang="en-US" sz="750" dirty="0"/>
          </a:p>
        </p:txBody>
      </p:sp>
      <p:pic>
        <p:nvPicPr>
          <p:cNvPr id="6" name="Image 0" descr="preencoded.png">    </p:cNvPr>
          <p:cNvPicPr>
            <a:picLocks noChangeAspect="1"/>
          </p:cNvPicPr>
          <p:nvPr/>
        </p:nvPicPr>
        <p:blipFill>
          <a:blip r:embed="rId1"/>
          <a:stretch>
            <a:fillRect/>
          </a:stretch>
        </p:blipFill>
        <p:spPr>
          <a:xfrm>
            <a:off x="8852535" y="854988"/>
            <a:ext cx="5383054" cy="5383054"/>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431" y="6464260"/>
            <a:ext cx="251460" cy="251460"/>
          </a:xfrm>
          <a:prstGeom prst="rect">
            <a:avLst/>
          </a:prstGeom>
        </p:spPr>
      </p:pic>
      <p:sp>
        <p:nvSpPr>
          <p:cNvPr id="8" name="Text 4"/>
          <p:cNvSpPr/>
          <p:nvPr/>
        </p:nvSpPr>
        <p:spPr>
          <a:xfrm>
            <a:off x="402431" y="6841450"/>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Distance</a:t>
            </a:r>
            <a:endParaRPr lang="en-US" sz="950" dirty="0"/>
          </a:p>
        </p:txBody>
      </p:sp>
      <p:sp>
        <p:nvSpPr>
          <p:cNvPr id="9" name="Text 5"/>
          <p:cNvSpPr/>
          <p:nvPr/>
        </p:nvSpPr>
        <p:spPr>
          <a:xfrm>
            <a:off x="402431" y="7058978"/>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Geographical separation between restaurant and customer location</a:t>
            </a:r>
            <a:endParaRPr lang="en-US" sz="7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8065" y="6464260"/>
            <a:ext cx="251460" cy="251460"/>
          </a:xfrm>
          <a:prstGeom prst="rect">
            <a:avLst/>
          </a:prstGeom>
        </p:spPr>
      </p:pic>
      <p:sp>
        <p:nvSpPr>
          <p:cNvPr id="11" name="Text 6"/>
          <p:cNvSpPr/>
          <p:nvPr/>
        </p:nvSpPr>
        <p:spPr>
          <a:xfrm>
            <a:off x="7378065" y="6841450"/>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Weather Conditions</a:t>
            </a:r>
            <a:endParaRPr lang="en-US" sz="950" dirty="0"/>
          </a:p>
        </p:txBody>
      </p:sp>
      <p:sp>
        <p:nvSpPr>
          <p:cNvPr id="12" name="Text 7"/>
          <p:cNvSpPr/>
          <p:nvPr/>
        </p:nvSpPr>
        <p:spPr>
          <a:xfrm>
            <a:off x="7378065" y="7058978"/>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Environmental factors affecting delivery speed</a:t>
            </a:r>
            <a:endParaRPr lang="en-US" sz="75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431" y="7421166"/>
            <a:ext cx="251460" cy="251460"/>
          </a:xfrm>
          <a:prstGeom prst="rect">
            <a:avLst/>
          </a:prstGeom>
        </p:spPr>
      </p:pic>
      <p:sp>
        <p:nvSpPr>
          <p:cNvPr id="14" name="Text 8"/>
          <p:cNvSpPr/>
          <p:nvPr/>
        </p:nvSpPr>
        <p:spPr>
          <a:xfrm>
            <a:off x="402431" y="7798356"/>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Traffic Density</a:t>
            </a:r>
            <a:endParaRPr lang="en-US" sz="950" dirty="0"/>
          </a:p>
        </p:txBody>
      </p:sp>
      <p:sp>
        <p:nvSpPr>
          <p:cNvPr id="15" name="Text 9"/>
          <p:cNvSpPr/>
          <p:nvPr/>
        </p:nvSpPr>
        <p:spPr>
          <a:xfrm>
            <a:off x="402431" y="8015883"/>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Road congestion levels during delivery window</a:t>
            </a:r>
            <a:endParaRPr lang="en-US" sz="7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8065" y="7421166"/>
            <a:ext cx="251460" cy="251460"/>
          </a:xfrm>
          <a:prstGeom prst="rect">
            <a:avLst/>
          </a:prstGeom>
        </p:spPr>
      </p:pic>
      <p:sp>
        <p:nvSpPr>
          <p:cNvPr id="17" name="Text 10"/>
          <p:cNvSpPr/>
          <p:nvPr/>
        </p:nvSpPr>
        <p:spPr>
          <a:xfrm>
            <a:off x="7378065" y="7798356"/>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Order Priority</a:t>
            </a:r>
            <a:endParaRPr lang="en-US" sz="950" dirty="0"/>
          </a:p>
        </p:txBody>
      </p:sp>
      <p:sp>
        <p:nvSpPr>
          <p:cNvPr id="18" name="Text 11"/>
          <p:cNvSpPr/>
          <p:nvPr/>
        </p:nvSpPr>
        <p:spPr>
          <a:xfrm>
            <a:off x="7378065" y="8015883"/>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Urgency classification of delivery requests</a:t>
            </a:r>
            <a:endParaRPr lang="en-US" sz="750" dirty="0"/>
          </a:p>
        </p:txBody>
      </p:sp>
      <p:pic>
        <p:nvPicPr>
          <p:cNvPr id="19"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2431" y="8378071"/>
            <a:ext cx="251460" cy="251460"/>
          </a:xfrm>
          <a:prstGeom prst="rect">
            <a:avLst/>
          </a:prstGeom>
        </p:spPr>
      </p:pic>
      <p:sp>
        <p:nvSpPr>
          <p:cNvPr id="20" name="Text 12"/>
          <p:cNvSpPr/>
          <p:nvPr/>
        </p:nvSpPr>
        <p:spPr>
          <a:xfrm>
            <a:off x="402431" y="8755261"/>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Vehicle Type</a:t>
            </a:r>
            <a:endParaRPr lang="en-US" sz="950" dirty="0"/>
          </a:p>
        </p:txBody>
      </p:sp>
      <p:sp>
        <p:nvSpPr>
          <p:cNvPr id="21" name="Text 13"/>
          <p:cNvSpPr/>
          <p:nvPr/>
        </p:nvSpPr>
        <p:spPr>
          <a:xfrm>
            <a:off x="402431" y="8972788"/>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Mode of transportation used for delivery</a:t>
            </a:r>
            <a:endParaRPr lang="en-US" sz="750" dirty="0"/>
          </a:p>
        </p:txBody>
      </p:sp>
      <p:pic>
        <p:nvPicPr>
          <p:cNvPr id="22"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8065" y="8378071"/>
            <a:ext cx="251460" cy="251460"/>
          </a:xfrm>
          <a:prstGeom prst="rect">
            <a:avLst/>
          </a:prstGeom>
        </p:spPr>
      </p:pic>
      <p:sp>
        <p:nvSpPr>
          <p:cNvPr id="23" name="Text 14"/>
          <p:cNvSpPr/>
          <p:nvPr/>
        </p:nvSpPr>
        <p:spPr>
          <a:xfrm>
            <a:off x="7378065" y="8755261"/>
            <a:ext cx="1257657" cy="157163"/>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Alexandria" pitchFamily="34" charset="0"/>
                <a:ea typeface="Alexandria" pitchFamily="34" charset="-122"/>
                <a:cs typeface="Alexandria" pitchFamily="34" charset="-120"/>
              </a:rPr>
              <a:t>Ratings</a:t>
            </a:r>
            <a:endParaRPr lang="en-US" sz="950" dirty="0"/>
          </a:p>
        </p:txBody>
      </p:sp>
      <p:sp>
        <p:nvSpPr>
          <p:cNvPr id="24" name="Text 15"/>
          <p:cNvSpPr/>
          <p:nvPr/>
        </p:nvSpPr>
        <p:spPr>
          <a:xfrm>
            <a:off x="7378065" y="8972788"/>
            <a:ext cx="6849904" cy="160973"/>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Historical performance metrics of delivery personnel</a:t>
            </a:r>
            <a:endParaRPr lang="en-US" sz="750" dirty="0"/>
          </a:p>
        </p:txBody>
      </p:sp>
      <p:sp>
        <p:nvSpPr>
          <p:cNvPr id="25" name="Shape 16"/>
          <p:cNvSpPr/>
          <p:nvPr/>
        </p:nvSpPr>
        <p:spPr>
          <a:xfrm>
            <a:off x="402431" y="9246870"/>
            <a:ext cx="13825538" cy="427434"/>
          </a:xfrm>
          <a:prstGeom prst="roundRect">
            <a:avLst>
              <a:gd name="adj" fmla="val 9886"/>
            </a:avLst>
          </a:prstGeom>
          <a:solidFill>
            <a:srgbClr val="BBCDF7"/>
          </a:solidFill>
          <a:ln/>
        </p:spPr>
      </p:sp>
      <p:pic>
        <p:nvPicPr>
          <p:cNvPr id="26" name="Image 7" descr="preencoded.png">    </p:cNvPr>
          <p:cNvPicPr>
            <a:picLocks noChangeAspect="1"/>
          </p:cNvPicPr>
          <p:nvPr/>
        </p:nvPicPr>
        <p:blipFill>
          <a:blip r:embed="rId14"/>
          <a:stretch>
            <a:fillRect/>
          </a:stretch>
        </p:blipFill>
        <p:spPr>
          <a:xfrm>
            <a:off x="503039" y="9391174"/>
            <a:ext cx="125730" cy="100608"/>
          </a:xfrm>
          <a:prstGeom prst="rect">
            <a:avLst/>
          </a:prstGeom>
        </p:spPr>
      </p:pic>
      <p:sp>
        <p:nvSpPr>
          <p:cNvPr id="27" name="Text 17"/>
          <p:cNvSpPr/>
          <p:nvPr/>
        </p:nvSpPr>
        <p:spPr>
          <a:xfrm>
            <a:off x="729377" y="9372600"/>
            <a:ext cx="13397984" cy="160973"/>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Nobile" pitchFamily="34" charset="0"/>
                <a:ea typeface="Nobile" pitchFamily="34" charset="-122"/>
                <a:cs typeface="Nobile" pitchFamily="34" charset="-120"/>
              </a:rPr>
              <a:t>Target Variable:</a:t>
            </a:r>
            <a:pPr algn="l" indent="0" marL="0">
              <a:lnSpc>
                <a:spcPts val="1250"/>
              </a:lnSpc>
              <a:buNone/>
            </a:pPr>
            <a:r>
              <a:rPr lang="en-US" sz="750" dirty="0">
                <a:solidFill>
                  <a:srgbClr val="000000"/>
                </a:solidFill>
                <a:latin typeface="Nobile" pitchFamily="34" charset="0"/>
                <a:ea typeface="Nobile" pitchFamily="34" charset="-122"/>
                <a:cs typeface="Nobile" pitchFamily="34" charset="-120"/>
              </a:rPr>
              <a:t> Derived from actual delivery time measurements, classified as binary outcome (Fast or Delayed)</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4570" y="423029"/>
            <a:ext cx="3738682" cy="467320"/>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Data Preprocessing</a:t>
            </a:r>
            <a:endParaRPr lang="en-US" sz="2900" dirty="0"/>
          </a:p>
        </p:txBody>
      </p:sp>
      <p:sp>
        <p:nvSpPr>
          <p:cNvPr id="4" name="Text 1"/>
          <p:cNvSpPr/>
          <p:nvPr/>
        </p:nvSpPr>
        <p:spPr>
          <a:xfrm>
            <a:off x="6084570" y="1114663"/>
            <a:ext cx="7947660" cy="478393"/>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Robust data preprocessing is essential for building reliable machine learning models. Our preprocessing pipeline ensures data quality and prepares features for optimal model performance.</a:t>
            </a:r>
            <a:endParaRPr lang="en-US" sz="1150" dirty="0"/>
          </a:p>
        </p:txBody>
      </p:sp>
      <p:sp>
        <p:nvSpPr>
          <p:cNvPr id="5" name="Text 2"/>
          <p:cNvSpPr/>
          <p:nvPr/>
        </p:nvSpPr>
        <p:spPr>
          <a:xfrm>
            <a:off x="6084570" y="1761292"/>
            <a:ext cx="149543" cy="186928"/>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Alexandria Light" pitchFamily="34" charset="0"/>
                <a:ea typeface="Alexandria Light" pitchFamily="34" charset="-122"/>
                <a:cs typeface="Alexandria Light" pitchFamily="34" charset="-120"/>
              </a:rPr>
              <a:t>01</a:t>
            </a:r>
            <a:endParaRPr lang="en-US" sz="1150" dirty="0"/>
          </a:p>
        </p:txBody>
      </p:sp>
      <p:sp>
        <p:nvSpPr>
          <p:cNvPr id="6" name="Shape 3"/>
          <p:cNvSpPr/>
          <p:nvPr/>
        </p:nvSpPr>
        <p:spPr>
          <a:xfrm>
            <a:off x="6084570" y="2000250"/>
            <a:ext cx="7947660" cy="15240"/>
          </a:xfrm>
          <a:prstGeom prst="rect">
            <a:avLst/>
          </a:prstGeom>
          <a:solidFill>
            <a:srgbClr val="1B54DA"/>
          </a:solidFill>
          <a:ln/>
        </p:spPr>
      </p:sp>
      <p:sp>
        <p:nvSpPr>
          <p:cNvPr id="7" name="Text 4"/>
          <p:cNvSpPr/>
          <p:nvPr/>
        </p:nvSpPr>
        <p:spPr>
          <a:xfrm>
            <a:off x="6084570" y="2105501"/>
            <a:ext cx="1869281" cy="233601"/>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Data Cleaning</a:t>
            </a:r>
            <a:endParaRPr lang="en-US" sz="1450" dirty="0"/>
          </a:p>
        </p:txBody>
      </p:sp>
      <p:sp>
        <p:nvSpPr>
          <p:cNvPr id="8" name="Text 5"/>
          <p:cNvSpPr/>
          <p:nvPr/>
        </p:nvSpPr>
        <p:spPr>
          <a:xfrm>
            <a:off x="6084570" y="2428756"/>
            <a:ext cx="7947660" cy="239197"/>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Removed non-predictive ID column that provides no informational value for delivery time prediction</a:t>
            </a:r>
            <a:endParaRPr lang="en-US" sz="1150" dirty="0"/>
          </a:p>
        </p:txBody>
      </p:sp>
      <p:sp>
        <p:nvSpPr>
          <p:cNvPr id="9" name="Text 6"/>
          <p:cNvSpPr/>
          <p:nvPr/>
        </p:nvSpPr>
        <p:spPr>
          <a:xfrm>
            <a:off x="6084570" y="2929652"/>
            <a:ext cx="149543" cy="186928"/>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Alexandria Light" pitchFamily="34" charset="0"/>
                <a:ea typeface="Alexandria Light" pitchFamily="34" charset="-122"/>
                <a:cs typeface="Alexandria Light" pitchFamily="34" charset="-120"/>
              </a:rPr>
              <a:t>02</a:t>
            </a:r>
            <a:endParaRPr lang="en-US" sz="1150" dirty="0"/>
          </a:p>
        </p:txBody>
      </p:sp>
      <p:sp>
        <p:nvSpPr>
          <p:cNvPr id="10" name="Shape 7"/>
          <p:cNvSpPr/>
          <p:nvPr/>
        </p:nvSpPr>
        <p:spPr>
          <a:xfrm>
            <a:off x="6084570" y="3168610"/>
            <a:ext cx="7947660" cy="15240"/>
          </a:xfrm>
          <a:prstGeom prst="rect">
            <a:avLst/>
          </a:prstGeom>
          <a:solidFill>
            <a:srgbClr val="1B54DA"/>
          </a:solidFill>
          <a:ln/>
        </p:spPr>
      </p:sp>
      <p:sp>
        <p:nvSpPr>
          <p:cNvPr id="11" name="Text 8"/>
          <p:cNvSpPr/>
          <p:nvPr/>
        </p:nvSpPr>
        <p:spPr>
          <a:xfrm>
            <a:off x="6084570" y="3273862"/>
            <a:ext cx="2292787" cy="233601"/>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Missing Value Treatment</a:t>
            </a:r>
            <a:endParaRPr lang="en-US" sz="1450" dirty="0"/>
          </a:p>
        </p:txBody>
      </p:sp>
      <p:sp>
        <p:nvSpPr>
          <p:cNvPr id="12" name="Text 9"/>
          <p:cNvSpPr/>
          <p:nvPr/>
        </p:nvSpPr>
        <p:spPr>
          <a:xfrm>
            <a:off x="6084570" y="3597116"/>
            <a:ext cx="7947660" cy="478393"/>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Identified and handled missing data points using appropriate imputation strategies to maintain dataset integrity</a:t>
            </a:r>
            <a:endParaRPr lang="en-US" sz="1150" dirty="0"/>
          </a:p>
        </p:txBody>
      </p:sp>
      <p:sp>
        <p:nvSpPr>
          <p:cNvPr id="13" name="Text 10"/>
          <p:cNvSpPr/>
          <p:nvPr/>
        </p:nvSpPr>
        <p:spPr>
          <a:xfrm>
            <a:off x="6084570" y="4337209"/>
            <a:ext cx="149543" cy="186928"/>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Alexandria Light" pitchFamily="34" charset="0"/>
                <a:ea typeface="Alexandria Light" pitchFamily="34" charset="-122"/>
                <a:cs typeface="Alexandria Light" pitchFamily="34" charset="-120"/>
              </a:rPr>
              <a:t>03</a:t>
            </a:r>
            <a:endParaRPr lang="en-US" sz="1150" dirty="0"/>
          </a:p>
        </p:txBody>
      </p:sp>
      <p:sp>
        <p:nvSpPr>
          <p:cNvPr id="14" name="Shape 11"/>
          <p:cNvSpPr/>
          <p:nvPr/>
        </p:nvSpPr>
        <p:spPr>
          <a:xfrm>
            <a:off x="6084570" y="4576167"/>
            <a:ext cx="7947660" cy="15240"/>
          </a:xfrm>
          <a:prstGeom prst="rect">
            <a:avLst/>
          </a:prstGeom>
          <a:solidFill>
            <a:srgbClr val="1B54DA"/>
          </a:solidFill>
          <a:ln/>
        </p:spPr>
      </p:sp>
      <p:sp>
        <p:nvSpPr>
          <p:cNvPr id="15" name="Text 12"/>
          <p:cNvSpPr/>
          <p:nvPr/>
        </p:nvSpPr>
        <p:spPr>
          <a:xfrm>
            <a:off x="6084570" y="4681418"/>
            <a:ext cx="1992154" cy="233601"/>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Categorical Encoding</a:t>
            </a:r>
            <a:endParaRPr lang="en-US" sz="1450" dirty="0"/>
          </a:p>
        </p:txBody>
      </p:sp>
      <p:sp>
        <p:nvSpPr>
          <p:cNvPr id="16" name="Text 13"/>
          <p:cNvSpPr/>
          <p:nvPr/>
        </p:nvSpPr>
        <p:spPr>
          <a:xfrm>
            <a:off x="6084570" y="5004673"/>
            <a:ext cx="7947660" cy="478393"/>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Transformed categorical variables (Weather, Traffic, Vehicle Type) into numerical representations suitable for model training</a:t>
            </a:r>
            <a:endParaRPr lang="en-US" sz="1150" dirty="0"/>
          </a:p>
        </p:txBody>
      </p:sp>
      <p:sp>
        <p:nvSpPr>
          <p:cNvPr id="17" name="Text 14"/>
          <p:cNvSpPr/>
          <p:nvPr/>
        </p:nvSpPr>
        <p:spPr>
          <a:xfrm>
            <a:off x="6084570" y="5744766"/>
            <a:ext cx="149543" cy="186928"/>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Alexandria Light" pitchFamily="34" charset="0"/>
                <a:ea typeface="Alexandria Light" pitchFamily="34" charset="-122"/>
                <a:cs typeface="Alexandria Light" pitchFamily="34" charset="-120"/>
              </a:rPr>
              <a:t>04</a:t>
            </a:r>
            <a:endParaRPr lang="en-US" sz="1150" dirty="0"/>
          </a:p>
        </p:txBody>
      </p:sp>
      <p:sp>
        <p:nvSpPr>
          <p:cNvPr id="18" name="Shape 15"/>
          <p:cNvSpPr/>
          <p:nvPr/>
        </p:nvSpPr>
        <p:spPr>
          <a:xfrm>
            <a:off x="6084570" y="5983724"/>
            <a:ext cx="7947660" cy="15240"/>
          </a:xfrm>
          <a:prstGeom prst="rect">
            <a:avLst/>
          </a:prstGeom>
          <a:solidFill>
            <a:srgbClr val="1B54DA"/>
          </a:solidFill>
          <a:ln/>
        </p:spPr>
      </p:sp>
      <p:sp>
        <p:nvSpPr>
          <p:cNvPr id="19" name="Text 16"/>
          <p:cNvSpPr/>
          <p:nvPr/>
        </p:nvSpPr>
        <p:spPr>
          <a:xfrm>
            <a:off x="6084570" y="6088975"/>
            <a:ext cx="1869281" cy="233601"/>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Feature Scaling</a:t>
            </a:r>
            <a:endParaRPr lang="en-US" sz="1450" dirty="0"/>
          </a:p>
        </p:txBody>
      </p:sp>
      <p:sp>
        <p:nvSpPr>
          <p:cNvPr id="20" name="Text 17"/>
          <p:cNvSpPr/>
          <p:nvPr/>
        </p:nvSpPr>
        <p:spPr>
          <a:xfrm>
            <a:off x="6084570" y="6412230"/>
            <a:ext cx="7947660" cy="239197"/>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Applied standardization after train-test split to prevent data leakage and ensure fair model evaluation</a:t>
            </a:r>
            <a:endParaRPr lang="en-US" sz="1150" dirty="0"/>
          </a:p>
        </p:txBody>
      </p:sp>
      <p:sp>
        <p:nvSpPr>
          <p:cNvPr id="21" name="Shape 18"/>
          <p:cNvSpPr/>
          <p:nvPr/>
        </p:nvSpPr>
        <p:spPr>
          <a:xfrm>
            <a:off x="6084570" y="6931819"/>
            <a:ext cx="7947660" cy="874633"/>
          </a:xfrm>
          <a:prstGeom prst="roundRect">
            <a:avLst>
              <a:gd name="adj" fmla="val 7181"/>
            </a:avLst>
          </a:prstGeom>
          <a:solidFill>
            <a:srgbClr val="BBCDF7"/>
          </a:solidFill>
          <a:ln/>
        </p:spPr>
      </p:sp>
      <p:pic>
        <p:nvPicPr>
          <p:cNvPr id="22" name="Image 1" descr="preencoded.png">    </p:cNvPr>
          <p:cNvPicPr>
            <a:picLocks noChangeAspect="1"/>
          </p:cNvPicPr>
          <p:nvPr/>
        </p:nvPicPr>
        <p:blipFill>
          <a:blip r:embed="rId2"/>
          <a:stretch>
            <a:fillRect/>
          </a:stretch>
        </p:blipFill>
        <p:spPr>
          <a:xfrm>
            <a:off x="6234113" y="7147917"/>
            <a:ext cx="186928" cy="149543"/>
          </a:xfrm>
          <a:prstGeom prst="rect">
            <a:avLst/>
          </a:prstGeom>
        </p:spPr>
      </p:pic>
      <p:sp>
        <p:nvSpPr>
          <p:cNvPr id="23" name="Text 19"/>
          <p:cNvSpPr/>
          <p:nvPr/>
        </p:nvSpPr>
        <p:spPr>
          <a:xfrm>
            <a:off x="6570583" y="7118747"/>
            <a:ext cx="7312104" cy="478393"/>
          </a:xfrm>
          <a:prstGeom prst="rect">
            <a:avLst/>
          </a:prstGeom>
          <a:noFill/>
          <a:ln/>
        </p:spPr>
        <p:txBody>
          <a:bodyPr wrap="square" lIns="0" tIns="0" rIns="0" bIns="0" rtlCol="0" anchor="t"/>
          <a:lstStyle/>
          <a:p>
            <a:pPr algn="l" indent="0" marL="0">
              <a:lnSpc>
                <a:spcPts val="1850"/>
              </a:lnSpc>
              <a:buNone/>
            </a:pPr>
            <a:r>
              <a:rPr lang="en-US" sz="1150" b="1" dirty="0">
                <a:solidFill>
                  <a:srgbClr val="000000"/>
                </a:solidFill>
                <a:latin typeface="Nobile" pitchFamily="34" charset="0"/>
                <a:ea typeface="Nobile" pitchFamily="34" charset="-122"/>
                <a:cs typeface="Nobile" pitchFamily="34" charset="-120"/>
              </a:rPr>
              <a:t>Critical Note:</a:t>
            </a:r>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 Feature scaling performed </a:t>
            </a:r>
            <a:pPr algn="l" indent="0" marL="0">
              <a:lnSpc>
                <a:spcPts val="1850"/>
              </a:lnSpc>
              <a:buNone/>
            </a:pPr>
            <a:r>
              <a:rPr lang="en-US" sz="1150" i="1" dirty="0">
                <a:solidFill>
                  <a:srgbClr val="000000"/>
                </a:solidFill>
                <a:latin typeface="Nobile" pitchFamily="34" charset="0"/>
                <a:ea typeface="Nobile" pitchFamily="34" charset="-122"/>
                <a:cs typeface="Nobile" pitchFamily="34" charset="-120"/>
              </a:rPr>
              <a:t>after</a:t>
            </a:r>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 splitting data to avoid information leakage from test set into training process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5294" y="306110"/>
            <a:ext cx="2817019" cy="347901"/>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Alexandria" pitchFamily="34" charset="0"/>
                <a:ea typeface="Alexandria" pitchFamily="34" charset="-122"/>
                <a:cs typeface="Alexandria" pitchFamily="34" charset="-120"/>
              </a:rPr>
              <a:t>Feature Engineering</a:t>
            </a:r>
            <a:endParaRPr lang="en-US" sz="2150" dirty="0"/>
          </a:p>
        </p:txBody>
      </p:sp>
      <p:sp>
        <p:nvSpPr>
          <p:cNvPr id="3" name="Text 1"/>
          <p:cNvSpPr/>
          <p:nvPr/>
        </p:nvSpPr>
        <p:spPr>
          <a:xfrm>
            <a:off x="445294" y="932259"/>
            <a:ext cx="1673543" cy="173950"/>
          </a:xfrm>
          <a:prstGeom prst="rect">
            <a:avLst/>
          </a:prstGeom>
          <a:noFill/>
          <a:ln/>
        </p:spPr>
        <p:txBody>
          <a:bodyPr wrap="none" lIns="0" tIns="0" rIns="0" bIns="0" rtlCol="0" anchor="t"/>
          <a:lstStyle/>
          <a:p>
            <a:pPr algn="l" indent="0" marL="0">
              <a:lnSpc>
                <a:spcPts val="1350"/>
              </a:lnSpc>
              <a:buNone/>
            </a:pPr>
            <a:r>
              <a:rPr lang="en-US" sz="1050" dirty="0">
                <a:solidFill>
                  <a:srgbClr val="1B1B27"/>
                </a:solidFill>
                <a:latin typeface="Alexandria" pitchFamily="34" charset="0"/>
                <a:ea typeface="Alexandria" pitchFamily="34" charset="-122"/>
                <a:cs typeface="Alexandria" pitchFamily="34" charset="-120"/>
              </a:rPr>
              <a:t>Target Variable Creation</a:t>
            </a:r>
            <a:endParaRPr lang="en-US" sz="1050" dirty="0"/>
          </a:p>
        </p:txBody>
      </p:sp>
      <p:sp>
        <p:nvSpPr>
          <p:cNvPr id="4" name="Text 2"/>
          <p:cNvSpPr/>
          <p:nvPr/>
        </p:nvSpPr>
        <p:spPr>
          <a:xfrm>
            <a:off x="445294" y="1217533"/>
            <a:ext cx="6033611" cy="356235"/>
          </a:xfrm>
          <a:prstGeom prst="rect">
            <a:avLst/>
          </a:prstGeom>
          <a:noFill/>
          <a:ln/>
        </p:spPr>
        <p:txBody>
          <a:bodyPr wrap="square" lIns="0" tIns="0" rIns="0" bIns="0" rtlCol="0" anchor="t"/>
          <a:lstStyle/>
          <a:p>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We engineered a binary target variable from continuous delivery time measurements. Orders were classified based on whether they met expected delivery windows.</a:t>
            </a:r>
            <a:endParaRPr lang="en-US" sz="850" dirty="0"/>
          </a:p>
        </p:txBody>
      </p:sp>
      <p:sp>
        <p:nvSpPr>
          <p:cNvPr id="5" name="Text 3"/>
          <p:cNvSpPr/>
          <p:nvPr/>
        </p:nvSpPr>
        <p:spPr>
          <a:xfrm>
            <a:off x="445294" y="1673900"/>
            <a:ext cx="6033611" cy="178118"/>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404155"/>
                </a:solidFill>
                <a:latin typeface="Nobile" pitchFamily="34" charset="0"/>
                <a:ea typeface="Nobile" pitchFamily="34" charset="-122"/>
                <a:cs typeface="Nobile" pitchFamily="34" charset="-120"/>
              </a:rPr>
              <a:t>Fast (0):</a:t>
            </a:r>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 Deliveries within standard time threshold</a:t>
            </a:r>
            <a:endParaRPr lang="en-US" sz="850" dirty="0"/>
          </a:p>
        </p:txBody>
      </p:sp>
      <p:sp>
        <p:nvSpPr>
          <p:cNvPr id="6" name="Text 4"/>
          <p:cNvSpPr/>
          <p:nvPr/>
        </p:nvSpPr>
        <p:spPr>
          <a:xfrm>
            <a:off x="445294" y="1890951"/>
            <a:ext cx="6033611" cy="178118"/>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404155"/>
                </a:solidFill>
                <a:latin typeface="Nobile" pitchFamily="34" charset="0"/>
                <a:ea typeface="Nobile" pitchFamily="34" charset="-122"/>
                <a:cs typeface="Nobile" pitchFamily="34" charset="-120"/>
              </a:rPr>
              <a:t>Delayed (1):</a:t>
            </a:r>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 Deliveries exceeding expected duration</a:t>
            </a:r>
            <a:endParaRPr lang="en-US" sz="850" dirty="0"/>
          </a:p>
        </p:txBody>
      </p:sp>
      <p:pic>
        <p:nvPicPr>
          <p:cNvPr id="7" name="Image 0" descr="preencoded.png">    </p:cNvPr>
          <p:cNvPicPr>
            <a:picLocks noChangeAspect="1"/>
          </p:cNvPicPr>
          <p:nvPr/>
        </p:nvPicPr>
        <p:blipFill>
          <a:blip r:embed="rId1"/>
          <a:stretch>
            <a:fillRect/>
          </a:stretch>
        </p:blipFill>
        <p:spPr>
          <a:xfrm>
            <a:off x="6757988" y="946071"/>
            <a:ext cx="7125057" cy="7125057"/>
          </a:xfrm>
          <a:prstGeom prst="rect">
            <a:avLst/>
          </a:prstGeom>
        </p:spPr>
      </p:pic>
      <p:sp>
        <p:nvSpPr>
          <p:cNvPr id="8" name="Shape 5"/>
          <p:cNvSpPr/>
          <p:nvPr/>
        </p:nvSpPr>
        <p:spPr>
          <a:xfrm>
            <a:off x="445294" y="8321397"/>
            <a:ext cx="6814185" cy="1351002"/>
          </a:xfrm>
          <a:prstGeom prst="roundRect">
            <a:avLst>
              <a:gd name="adj" fmla="val 3461"/>
            </a:avLst>
          </a:prstGeom>
          <a:solidFill>
            <a:srgbClr val="F9F9FF"/>
          </a:solidFill>
          <a:ln w="15240">
            <a:solidFill>
              <a:srgbClr val="B8C3DF"/>
            </a:solidFill>
            <a:prstDash val="solid"/>
          </a:ln>
        </p:spPr>
      </p:sp>
      <p:sp>
        <p:nvSpPr>
          <p:cNvPr id="9" name="Text 6"/>
          <p:cNvSpPr/>
          <p:nvPr/>
        </p:nvSpPr>
        <p:spPr>
          <a:xfrm>
            <a:off x="571857" y="8447961"/>
            <a:ext cx="1391603" cy="173950"/>
          </a:xfrm>
          <a:prstGeom prst="rect">
            <a:avLst/>
          </a:prstGeom>
          <a:noFill/>
          <a:ln/>
        </p:spPr>
        <p:txBody>
          <a:bodyPr wrap="none" lIns="0" tIns="0" rIns="0" bIns="0" rtlCol="0" anchor="t"/>
          <a:lstStyle/>
          <a:p>
            <a:pPr algn="l" indent="0" marL="0">
              <a:lnSpc>
                <a:spcPts val="1350"/>
              </a:lnSpc>
              <a:buNone/>
            </a:pPr>
            <a:r>
              <a:rPr lang="en-US" sz="1050" dirty="0">
                <a:solidFill>
                  <a:srgbClr val="404155"/>
                </a:solidFill>
                <a:latin typeface="Alexandria" pitchFamily="34" charset="0"/>
                <a:ea typeface="Alexandria" pitchFamily="34" charset="-122"/>
                <a:cs typeface="Alexandria" pitchFamily="34" charset="-120"/>
              </a:rPr>
              <a:t>Distance Feature</a:t>
            </a:r>
            <a:endParaRPr lang="en-US" sz="1050" dirty="0"/>
          </a:p>
        </p:txBody>
      </p:sp>
      <p:sp>
        <p:nvSpPr>
          <p:cNvPr id="10" name="Text 7"/>
          <p:cNvSpPr/>
          <p:nvPr/>
        </p:nvSpPr>
        <p:spPr>
          <a:xfrm>
            <a:off x="571857" y="8688705"/>
            <a:ext cx="6561058" cy="178118"/>
          </a:xfrm>
          <a:prstGeom prst="rect">
            <a:avLst/>
          </a:prstGeom>
          <a:noFill/>
          <a:ln/>
        </p:spPr>
        <p:txBody>
          <a:bodyPr wrap="none" lIns="0" tIns="0" rIns="0" bIns="0" rtlCol="0" anchor="t"/>
          <a:lstStyle/>
          <a:p>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Utilized pre-calculated distance metric from dataset rather than computing from raw coordinates</a:t>
            </a:r>
            <a:endParaRPr lang="en-US" sz="850" dirty="0"/>
          </a:p>
        </p:txBody>
      </p:sp>
      <p:sp>
        <p:nvSpPr>
          <p:cNvPr id="11" name="Text 8"/>
          <p:cNvSpPr/>
          <p:nvPr/>
        </p:nvSpPr>
        <p:spPr>
          <a:xfrm>
            <a:off x="571857" y="8933617"/>
            <a:ext cx="6561058"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More accurate than Euclidean distance</a:t>
            </a:r>
            <a:endParaRPr lang="en-US" sz="850" dirty="0"/>
          </a:p>
        </p:txBody>
      </p:sp>
      <p:sp>
        <p:nvSpPr>
          <p:cNvPr id="12" name="Text 9"/>
          <p:cNvSpPr/>
          <p:nvPr/>
        </p:nvSpPr>
        <p:spPr>
          <a:xfrm>
            <a:off x="571857" y="9150668"/>
            <a:ext cx="6561058"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Accounts for actual road networks</a:t>
            </a:r>
            <a:endParaRPr lang="en-US" sz="850" dirty="0"/>
          </a:p>
        </p:txBody>
      </p:sp>
      <p:sp>
        <p:nvSpPr>
          <p:cNvPr id="13" name="Text 10"/>
          <p:cNvSpPr/>
          <p:nvPr/>
        </p:nvSpPr>
        <p:spPr>
          <a:xfrm>
            <a:off x="571857" y="9367718"/>
            <a:ext cx="6561058"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Reduces computational complexity</a:t>
            </a:r>
            <a:endParaRPr lang="en-US" sz="850" dirty="0"/>
          </a:p>
        </p:txBody>
      </p:sp>
      <p:sp>
        <p:nvSpPr>
          <p:cNvPr id="14" name="Shape 11"/>
          <p:cNvSpPr/>
          <p:nvPr/>
        </p:nvSpPr>
        <p:spPr>
          <a:xfrm>
            <a:off x="7370802" y="8321397"/>
            <a:ext cx="6814304" cy="1351002"/>
          </a:xfrm>
          <a:prstGeom prst="roundRect">
            <a:avLst>
              <a:gd name="adj" fmla="val 3461"/>
            </a:avLst>
          </a:prstGeom>
          <a:solidFill>
            <a:srgbClr val="F9F9FF"/>
          </a:solidFill>
          <a:ln w="15240">
            <a:solidFill>
              <a:srgbClr val="B8C3DF"/>
            </a:solidFill>
            <a:prstDash val="solid"/>
          </a:ln>
        </p:spPr>
      </p:sp>
      <p:sp>
        <p:nvSpPr>
          <p:cNvPr id="15" name="Text 12"/>
          <p:cNvSpPr/>
          <p:nvPr/>
        </p:nvSpPr>
        <p:spPr>
          <a:xfrm>
            <a:off x="7497366" y="8447961"/>
            <a:ext cx="1799868" cy="173950"/>
          </a:xfrm>
          <a:prstGeom prst="rect">
            <a:avLst/>
          </a:prstGeom>
          <a:noFill/>
          <a:ln/>
        </p:spPr>
        <p:txBody>
          <a:bodyPr wrap="none" lIns="0" tIns="0" rIns="0" bIns="0" rtlCol="0" anchor="t"/>
          <a:lstStyle/>
          <a:p>
            <a:pPr algn="l" indent="0" marL="0">
              <a:lnSpc>
                <a:spcPts val="1350"/>
              </a:lnSpc>
              <a:buNone/>
            </a:pPr>
            <a:r>
              <a:rPr lang="en-US" sz="1050" dirty="0">
                <a:solidFill>
                  <a:srgbClr val="404155"/>
                </a:solidFill>
                <a:latin typeface="Alexandria" pitchFamily="34" charset="0"/>
                <a:ea typeface="Alexandria" pitchFamily="34" charset="-122"/>
                <a:cs typeface="Alexandria" pitchFamily="34" charset="-120"/>
              </a:rPr>
              <a:t>Geospatial Considerations</a:t>
            </a:r>
            <a:endParaRPr lang="en-US" sz="1050" dirty="0"/>
          </a:p>
        </p:txBody>
      </p:sp>
      <p:sp>
        <p:nvSpPr>
          <p:cNvPr id="16" name="Text 13"/>
          <p:cNvSpPr/>
          <p:nvPr/>
        </p:nvSpPr>
        <p:spPr>
          <a:xfrm>
            <a:off x="7497366" y="8688705"/>
            <a:ext cx="6561177" cy="178118"/>
          </a:xfrm>
          <a:prstGeom prst="rect">
            <a:avLst/>
          </a:prstGeom>
          <a:noFill/>
          <a:ln/>
        </p:spPr>
        <p:txBody>
          <a:bodyPr wrap="none" lIns="0" tIns="0" rIns="0" bIns="0" rtlCol="0" anchor="t"/>
          <a:lstStyle/>
          <a:p>
            <a:pPr algn="l" indent="0" marL="0">
              <a:lnSpc>
                <a:spcPts val="1400"/>
              </a:lnSpc>
              <a:buNone/>
            </a:pPr>
            <a:r>
              <a:rPr lang="en-US" sz="850" dirty="0">
                <a:solidFill>
                  <a:srgbClr val="404155"/>
                </a:solidFill>
                <a:latin typeface="Nobile" pitchFamily="34" charset="0"/>
                <a:ea typeface="Nobile" pitchFamily="34" charset="-122"/>
                <a:cs typeface="Nobile" pitchFamily="34" charset="-120"/>
              </a:rPr>
              <a:t>Latitude and longitude coordinates excluded from direct modeling</a:t>
            </a:r>
            <a:endParaRPr lang="en-US" sz="850" dirty="0"/>
          </a:p>
        </p:txBody>
      </p:sp>
      <p:sp>
        <p:nvSpPr>
          <p:cNvPr id="17" name="Text 14"/>
          <p:cNvSpPr/>
          <p:nvPr/>
        </p:nvSpPr>
        <p:spPr>
          <a:xfrm>
            <a:off x="7497366" y="8933617"/>
            <a:ext cx="6561177"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Distance already captures spatial relationship</a:t>
            </a:r>
            <a:endParaRPr lang="en-US" sz="850" dirty="0"/>
          </a:p>
        </p:txBody>
      </p:sp>
      <p:sp>
        <p:nvSpPr>
          <p:cNvPr id="18" name="Text 15"/>
          <p:cNvSpPr/>
          <p:nvPr/>
        </p:nvSpPr>
        <p:spPr>
          <a:xfrm>
            <a:off x="7497366" y="9150668"/>
            <a:ext cx="6561177"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Avoids redundant information</a:t>
            </a:r>
            <a:endParaRPr lang="en-US" sz="850" dirty="0"/>
          </a:p>
        </p:txBody>
      </p:sp>
      <p:sp>
        <p:nvSpPr>
          <p:cNvPr id="19" name="Text 16"/>
          <p:cNvSpPr/>
          <p:nvPr/>
        </p:nvSpPr>
        <p:spPr>
          <a:xfrm>
            <a:off x="7497366" y="9367718"/>
            <a:ext cx="6561177" cy="178118"/>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04155"/>
                </a:solidFill>
                <a:latin typeface="Nobile" pitchFamily="34" charset="0"/>
                <a:ea typeface="Nobile" pitchFamily="34" charset="-122"/>
                <a:cs typeface="Nobile" pitchFamily="34" charset="-120"/>
              </a:rPr>
              <a:t>Simplifies model interpretation</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6835" y="496014"/>
            <a:ext cx="6030278" cy="484703"/>
          </a:xfrm>
          <a:prstGeom prst="rect">
            <a:avLst/>
          </a:prstGeom>
          <a:noFill/>
          <a:ln/>
        </p:spPr>
        <p:txBody>
          <a:bodyPr wrap="none" lIns="0" tIns="0" rIns="0" bIns="0" rtlCol="0" anchor="t"/>
          <a:lstStyle/>
          <a:p>
            <a:pPr algn="l" indent="0" marL="0">
              <a:lnSpc>
                <a:spcPts val="3800"/>
              </a:lnSpc>
              <a:buNone/>
            </a:pPr>
            <a:r>
              <a:rPr lang="en-US" sz="3050" dirty="0">
                <a:solidFill>
                  <a:srgbClr val="1B1B27"/>
                </a:solidFill>
                <a:latin typeface="Alexandria" pitchFamily="34" charset="0"/>
                <a:ea typeface="Alexandria" pitchFamily="34" charset="-122"/>
                <a:cs typeface="Alexandria" pitchFamily="34" charset="-120"/>
              </a:rPr>
              <a:t>Machine Learning Models Used</a:t>
            </a:r>
            <a:endParaRPr lang="en-US" sz="3050" dirty="0"/>
          </a:p>
        </p:txBody>
      </p:sp>
      <p:sp>
        <p:nvSpPr>
          <p:cNvPr id="4" name="Text 1"/>
          <p:cNvSpPr/>
          <p:nvPr/>
        </p:nvSpPr>
        <p:spPr>
          <a:xfrm>
            <a:off x="6106835" y="1213366"/>
            <a:ext cx="7903131" cy="744379"/>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We implemented three distinct classification algorithms, each with unique strengths and approaches to the prediction problem. This multi-model strategy enables comprehensive evaluation and comparison of performance characteristics.</a:t>
            </a:r>
            <a:endParaRPr lang="en-US" sz="1200" dirty="0"/>
          </a:p>
        </p:txBody>
      </p:sp>
      <p:sp>
        <p:nvSpPr>
          <p:cNvPr id="5" name="Shape 2"/>
          <p:cNvSpPr/>
          <p:nvPr/>
        </p:nvSpPr>
        <p:spPr>
          <a:xfrm>
            <a:off x="6106835" y="2132171"/>
            <a:ext cx="3874056" cy="2971324"/>
          </a:xfrm>
          <a:prstGeom prst="roundRect">
            <a:avLst>
              <a:gd name="adj" fmla="val 2193"/>
            </a:avLst>
          </a:prstGeom>
          <a:solidFill>
            <a:srgbClr val="D2DDF9"/>
          </a:solidFill>
          <a:ln w="7620">
            <a:solidFill>
              <a:srgbClr val="B8C3DF"/>
            </a:solidFill>
            <a:prstDash val="solid"/>
          </a:ln>
        </p:spPr>
      </p:sp>
      <p:sp>
        <p:nvSpPr>
          <p:cNvPr id="6" name="Shape 3"/>
          <p:cNvSpPr/>
          <p:nvPr/>
        </p:nvSpPr>
        <p:spPr>
          <a:xfrm>
            <a:off x="6269474" y="2294811"/>
            <a:ext cx="465296" cy="465296"/>
          </a:xfrm>
          <a:prstGeom prst="roundRect">
            <a:avLst>
              <a:gd name="adj" fmla="val 19650041"/>
            </a:avLst>
          </a:prstGeom>
          <a:solidFill>
            <a:srgbClr val="1B54DA"/>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7347" y="2422684"/>
            <a:ext cx="209431" cy="209431"/>
          </a:xfrm>
          <a:prstGeom prst="rect">
            <a:avLst/>
          </a:prstGeom>
        </p:spPr>
      </p:pic>
      <p:sp>
        <p:nvSpPr>
          <p:cNvPr id="8" name="Text 4"/>
          <p:cNvSpPr/>
          <p:nvPr/>
        </p:nvSpPr>
        <p:spPr>
          <a:xfrm>
            <a:off x="6269474" y="2915126"/>
            <a:ext cx="1939171" cy="242411"/>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Naive Bayes</a:t>
            </a:r>
            <a:endParaRPr lang="en-US" sz="1500" dirty="0"/>
          </a:p>
        </p:txBody>
      </p:sp>
      <p:sp>
        <p:nvSpPr>
          <p:cNvPr id="9" name="Text 5"/>
          <p:cNvSpPr/>
          <p:nvPr/>
        </p:nvSpPr>
        <p:spPr>
          <a:xfrm>
            <a:off x="6269474" y="3250525"/>
            <a:ext cx="3548777" cy="496253"/>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Probabilistic classifier based on Bayes' theorem with strong independence assumptions</a:t>
            </a:r>
            <a:endParaRPr lang="en-US" sz="1200" dirty="0"/>
          </a:p>
        </p:txBody>
      </p:sp>
      <p:sp>
        <p:nvSpPr>
          <p:cNvPr id="10" name="Text 6"/>
          <p:cNvSpPr/>
          <p:nvPr/>
        </p:nvSpPr>
        <p:spPr>
          <a:xfrm>
            <a:off x="6269474" y="3839766"/>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Fast training and prediction</a:t>
            </a:r>
            <a:endParaRPr lang="en-US" sz="1200" dirty="0"/>
          </a:p>
        </p:txBody>
      </p:sp>
      <p:sp>
        <p:nvSpPr>
          <p:cNvPr id="11" name="Text 7"/>
          <p:cNvSpPr/>
          <p:nvPr/>
        </p:nvSpPr>
        <p:spPr>
          <a:xfrm>
            <a:off x="6269474" y="4142184"/>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Works well with high-dimensional data</a:t>
            </a:r>
            <a:endParaRPr lang="en-US" sz="1200" dirty="0"/>
          </a:p>
        </p:txBody>
      </p:sp>
      <p:sp>
        <p:nvSpPr>
          <p:cNvPr id="12" name="Text 8"/>
          <p:cNvSpPr/>
          <p:nvPr/>
        </p:nvSpPr>
        <p:spPr>
          <a:xfrm>
            <a:off x="6269474" y="4444603"/>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Effective for baseline comparisons</a:t>
            </a:r>
            <a:endParaRPr lang="en-US" sz="1200" dirty="0"/>
          </a:p>
        </p:txBody>
      </p:sp>
      <p:sp>
        <p:nvSpPr>
          <p:cNvPr id="13" name="Shape 9"/>
          <p:cNvSpPr/>
          <p:nvPr/>
        </p:nvSpPr>
        <p:spPr>
          <a:xfrm>
            <a:off x="10135910" y="2132171"/>
            <a:ext cx="3874056" cy="2971324"/>
          </a:xfrm>
          <a:prstGeom prst="roundRect">
            <a:avLst>
              <a:gd name="adj" fmla="val 2193"/>
            </a:avLst>
          </a:prstGeom>
          <a:solidFill>
            <a:srgbClr val="D2DDF9"/>
          </a:solidFill>
          <a:ln w="7620">
            <a:solidFill>
              <a:srgbClr val="B8C3DF"/>
            </a:solidFill>
            <a:prstDash val="solid"/>
          </a:ln>
        </p:spPr>
      </p:sp>
      <p:sp>
        <p:nvSpPr>
          <p:cNvPr id="14" name="Shape 10"/>
          <p:cNvSpPr/>
          <p:nvPr/>
        </p:nvSpPr>
        <p:spPr>
          <a:xfrm>
            <a:off x="10298549" y="2294811"/>
            <a:ext cx="465296" cy="465296"/>
          </a:xfrm>
          <a:prstGeom prst="roundRect">
            <a:avLst>
              <a:gd name="adj" fmla="val 19650041"/>
            </a:avLst>
          </a:prstGeom>
          <a:solidFill>
            <a:srgbClr val="1B54DA"/>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6422" y="2422684"/>
            <a:ext cx="209431" cy="209431"/>
          </a:xfrm>
          <a:prstGeom prst="rect">
            <a:avLst/>
          </a:prstGeom>
        </p:spPr>
      </p:pic>
      <p:sp>
        <p:nvSpPr>
          <p:cNvPr id="16" name="Text 11"/>
          <p:cNvSpPr/>
          <p:nvPr/>
        </p:nvSpPr>
        <p:spPr>
          <a:xfrm>
            <a:off x="10298549" y="2915126"/>
            <a:ext cx="2000964" cy="242411"/>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K-Nearest Neighbors</a:t>
            </a:r>
            <a:endParaRPr lang="en-US" sz="1500" dirty="0"/>
          </a:p>
        </p:txBody>
      </p:sp>
      <p:sp>
        <p:nvSpPr>
          <p:cNvPr id="17" name="Text 12"/>
          <p:cNvSpPr/>
          <p:nvPr/>
        </p:nvSpPr>
        <p:spPr>
          <a:xfrm>
            <a:off x="10298549" y="3250525"/>
            <a:ext cx="3548777" cy="744379"/>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Instance-based learning algorithm that classifies based on similarity to training examples</a:t>
            </a:r>
            <a:endParaRPr lang="en-US" sz="1200" dirty="0"/>
          </a:p>
        </p:txBody>
      </p:sp>
      <p:sp>
        <p:nvSpPr>
          <p:cNvPr id="18" name="Text 13"/>
          <p:cNvSpPr/>
          <p:nvPr/>
        </p:nvSpPr>
        <p:spPr>
          <a:xfrm>
            <a:off x="10298549" y="4087892"/>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Non-parametric approach</a:t>
            </a:r>
            <a:endParaRPr lang="en-US" sz="1200" dirty="0"/>
          </a:p>
        </p:txBody>
      </p:sp>
      <p:sp>
        <p:nvSpPr>
          <p:cNvPr id="19" name="Text 14"/>
          <p:cNvSpPr/>
          <p:nvPr/>
        </p:nvSpPr>
        <p:spPr>
          <a:xfrm>
            <a:off x="10298549" y="4390311"/>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Captures local patterns effectively</a:t>
            </a:r>
            <a:endParaRPr lang="en-US" sz="1200" dirty="0"/>
          </a:p>
        </p:txBody>
      </p:sp>
      <p:sp>
        <p:nvSpPr>
          <p:cNvPr id="20" name="Text 15"/>
          <p:cNvSpPr/>
          <p:nvPr/>
        </p:nvSpPr>
        <p:spPr>
          <a:xfrm>
            <a:off x="10298549" y="4692729"/>
            <a:ext cx="3548777"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No explicit training phase</a:t>
            </a:r>
            <a:endParaRPr lang="en-US" sz="1200" dirty="0"/>
          </a:p>
        </p:txBody>
      </p:sp>
      <p:sp>
        <p:nvSpPr>
          <p:cNvPr id="21" name="Shape 16"/>
          <p:cNvSpPr/>
          <p:nvPr/>
        </p:nvSpPr>
        <p:spPr>
          <a:xfrm>
            <a:off x="6106835" y="5258514"/>
            <a:ext cx="7903131" cy="2475071"/>
          </a:xfrm>
          <a:prstGeom prst="roundRect">
            <a:avLst>
              <a:gd name="adj" fmla="val 2633"/>
            </a:avLst>
          </a:prstGeom>
          <a:solidFill>
            <a:srgbClr val="D2DDF9"/>
          </a:solidFill>
          <a:ln w="7620">
            <a:solidFill>
              <a:srgbClr val="B8C3DF"/>
            </a:solidFill>
            <a:prstDash val="solid"/>
          </a:ln>
        </p:spPr>
      </p:sp>
      <p:sp>
        <p:nvSpPr>
          <p:cNvPr id="22" name="Shape 17"/>
          <p:cNvSpPr/>
          <p:nvPr/>
        </p:nvSpPr>
        <p:spPr>
          <a:xfrm>
            <a:off x="6269474" y="5421154"/>
            <a:ext cx="465296" cy="465296"/>
          </a:xfrm>
          <a:prstGeom prst="roundRect">
            <a:avLst>
              <a:gd name="adj" fmla="val 19650041"/>
            </a:avLst>
          </a:prstGeom>
          <a:solidFill>
            <a:srgbClr val="1B54DA"/>
          </a:solidFill>
          <a:ln/>
        </p:spPr>
      </p:sp>
      <p:pic>
        <p:nvPicPr>
          <p:cNvPr id="2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7347" y="5549027"/>
            <a:ext cx="209431" cy="209431"/>
          </a:xfrm>
          <a:prstGeom prst="rect">
            <a:avLst/>
          </a:prstGeom>
        </p:spPr>
      </p:pic>
      <p:sp>
        <p:nvSpPr>
          <p:cNvPr id="24" name="Text 18"/>
          <p:cNvSpPr/>
          <p:nvPr/>
        </p:nvSpPr>
        <p:spPr>
          <a:xfrm>
            <a:off x="6269474" y="6041469"/>
            <a:ext cx="1939171" cy="242411"/>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Decision Tree</a:t>
            </a:r>
            <a:endParaRPr lang="en-US" sz="1500" dirty="0"/>
          </a:p>
        </p:txBody>
      </p:sp>
      <p:sp>
        <p:nvSpPr>
          <p:cNvPr id="25" name="Text 19"/>
          <p:cNvSpPr/>
          <p:nvPr/>
        </p:nvSpPr>
        <p:spPr>
          <a:xfrm>
            <a:off x="6269474" y="6376868"/>
            <a:ext cx="7577852" cy="248126"/>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Tree-structured model that makes decisions through hierarchical feature splits</a:t>
            </a:r>
            <a:endParaRPr lang="en-US" sz="1200" dirty="0"/>
          </a:p>
        </p:txBody>
      </p:sp>
      <p:sp>
        <p:nvSpPr>
          <p:cNvPr id="26" name="Text 20"/>
          <p:cNvSpPr/>
          <p:nvPr/>
        </p:nvSpPr>
        <p:spPr>
          <a:xfrm>
            <a:off x="6269474" y="6717982"/>
            <a:ext cx="7577852"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Highly interpretable results</a:t>
            </a:r>
            <a:endParaRPr lang="en-US" sz="1200" dirty="0"/>
          </a:p>
        </p:txBody>
      </p:sp>
      <p:sp>
        <p:nvSpPr>
          <p:cNvPr id="27" name="Text 21"/>
          <p:cNvSpPr/>
          <p:nvPr/>
        </p:nvSpPr>
        <p:spPr>
          <a:xfrm>
            <a:off x="6269474" y="7020401"/>
            <a:ext cx="7577852"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Handles non-linear relationships</a:t>
            </a:r>
            <a:endParaRPr lang="en-US" sz="1200" dirty="0"/>
          </a:p>
        </p:txBody>
      </p:sp>
      <p:sp>
        <p:nvSpPr>
          <p:cNvPr id="28" name="Text 22"/>
          <p:cNvSpPr/>
          <p:nvPr/>
        </p:nvSpPr>
        <p:spPr>
          <a:xfrm>
            <a:off x="6269474" y="7322820"/>
            <a:ext cx="7577852"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404155"/>
                </a:solidFill>
                <a:latin typeface="Nobile" pitchFamily="34" charset="0"/>
                <a:ea typeface="Nobile" pitchFamily="34" charset="-122"/>
                <a:cs typeface="Nobile" pitchFamily="34" charset="-120"/>
              </a:rPr>
              <a:t>No feature scaling required</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4220" y="291584"/>
            <a:ext cx="2651522" cy="331351"/>
          </a:xfrm>
          <a:prstGeom prst="rect">
            <a:avLst/>
          </a:prstGeom>
          <a:noFill/>
          <a:ln/>
        </p:spPr>
        <p:txBody>
          <a:bodyPr wrap="none" lIns="0" tIns="0" rIns="0" bIns="0" rtlCol="0" anchor="t"/>
          <a:lstStyle/>
          <a:p>
            <a:pPr algn="l" indent="0" marL="0">
              <a:lnSpc>
                <a:spcPts val="2600"/>
              </a:lnSpc>
              <a:buNone/>
            </a:pPr>
            <a:r>
              <a:rPr lang="en-US" sz="2050" dirty="0">
                <a:solidFill>
                  <a:srgbClr val="1B1B27"/>
                </a:solidFill>
                <a:latin typeface="Alexandria" pitchFamily="34" charset="0"/>
                <a:ea typeface="Alexandria" pitchFamily="34" charset="-122"/>
                <a:cs typeface="Alexandria" pitchFamily="34" charset="-120"/>
              </a:rPr>
              <a:t>Naive Bayes Model</a:t>
            </a:r>
            <a:endParaRPr lang="en-US" sz="2050" dirty="0"/>
          </a:p>
        </p:txBody>
      </p:sp>
      <p:sp>
        <p:nvSpPr>
          <p:cNvPr id="3" name="Text 1"/>
          <p:cNvSpPr/>
          <p:nvPr/>
        </p:nvSpPr>
        <p:spPr>
          <a:xfrm>
            <a:off x="424220" y="887968"/>
            <a:ext cx="1325761" cy="165735"/>
          </a:xfrm>
          <a:prstGeom prst="rect">
            <a:avLst/>
          </a:prstGeom>
          <a:noFill/>
          <a:ln/>
        </p:spPr>
        <p:txBody>
          <a:bodyPr wrap="none" lIns="0" tIns="0" rIns="0" bIns="0" rtlCol="0" anchor="t"/>
          <a:lstStyle/>
          <a:p>
            <a:pPr algn="l" indent="0" marL="0">
              <a:lnSpc>
                <a:spcPts val="1300"/>
              </a:lnSpc>
              <a:buNone/>
            </a:pPr>
            <a:r>
              <a:rPr lang="en-US" sz="1000" dirty="0">
                <a:solidFill>
                  <a:srgbClr val="1B1B27"/>
                </a:solidFill>
                <a:latin typeface="Alexandria" pitchFamily="34" charset="0"/>
                <a:ea typeface="Alexandria" pitchFamily="34" charset="-122"/>
                <a:cs typeface="Alexandria" pitchFamily="34" charset="-120"/>
              </a:rPr>
              <a:t>Working Principle</a:t>
            </a:r>
            <a:endParaRPr lang="en-US" sz="1000" dirty="0"/>
          </a:p>
        </p:txBody>
      </p:sp>
      <p:sp>
        <p:nvSpPr>
          <p:cNvPr id="4" name="Text 2"/>
          <p:cNvSpPr/>
          <p:nvPr/>
        </p:nvSpPr>
        <p:spPr>
          <a:xfrm>
            <a:off x="424220" y="1159669"/>
            <a:ext cx="7463671" cy="339328"/>
          </a:xfrm>
          <a:prstGeom prst="rect">
            <a:avLst/>
          </a:prstGeom>
          <a:noFill/>
          <a:ln/>
        </p:spPr>
        <p:txBody>
          <a:bodyPr wrap="squar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Naive Bayes applies Bayes' theorem with the "naive" assumption that features are conditionally independent given the class label. Despite this simplification, it often performs surprisingly well in practice.</a:t>
            </a:r>
            <a:endParaRPr lang="en-US" sz="800" dirty="0"/>
          </a:p>
        </p:txBody>
      </p:sp>
      <p:sp>
        <p:nvSpPr>
          <p:cNvPr id="5" name="Text 3"/>
          <p:cNvSpPr/>
          <p:nvPr/>
        </p:nvSpPr>
        <p:spPr>
          <a:xfrm>
            <a:off x="424220" y="1594366"/>
            <a:ext cx="7463671"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The algorithm calculates the probability of each class given the input features and selects the class with highest posterior probability.</a:t>
            </a:r>
            <a:endParaRPr lang="en-US" sz="800" dirty="0"/>
          </a:p>
        </p:txBody>
      </p:sp>
      <p:sp>
        <p:nvSpPr>
          <p:cNvPr id="6" name="Text 4"/>
          <p:cNvSpPr/>
          <p:nvPr/>
        </p:nvSpPr>
        <p:spPr>
          <a:xfrm>
            <a:off x="424220" y="1869996"/>
            <a:ext cx="1716762" cy="165735"/>
          </a:xfrm>
          <a:prstGeom prst="rect">
            <a:avLst/>
          </a:prstGeom>
          <a:noFill/>
          <a:ln/>
        </p:spPr>
        <p:txBody>
          <a:bodyPr wrap="none" lIns="0" tIns="0" rIns="0" bIns="0" rtlCol="0" anchor="t"/>
          <a:lstStyle/>
          <a:p>
            <a:pPr algn="l" indent="0" marL="0">
              <a:lnSpc>
                <a:spcPts val="1300"/>
              </a:lnSpc>
              <a:buNone/>
            </a:pPr>
            <a:r>
              <a:rPr lang="en-US" sz="1000" dirty="0">
                <a:solidFill>
                  <a:srgbClr val="1B1B27"/>
                </a:solidFill>
                <a:latin typeface="Alexandria" pitchFamily="34" charset="0"/>
                <a:ea typeface="Alexandria" pitchFamily="34" charset="-122"/>
                <a:cs typeface="Alexandria" pitchFamily="34" charset="-120"/>
              </a:rPr>
              <a:t>Mathematical Foundation</a:t>
            </a:r>
            <a:endParaRPr lang="en-US" sz="1000" dirty="0"/>
          </a:p>
        </p:txBody>
      </p:sp>
      <p:sp>
        <p:nvSpPr>
          <p:cNvPr id="7" name="Text 5"/>
          <p:cNvSpPr/>
          <p:nvPr/>
        </p:nvSpPr>
        <p:spPr>
          <a:xfrm>
            <a:off x="424220" y="2141696"/>
            <a:ext cx="7463671"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P(Class|Features) = P(Features|Class) × P(Class) / P(Features)</a:t>
            </a:r>
            <a:endParaRPr lang="en-US" sz="800" dirty="0"/>
          </a:p>
        </p:txBody>
      </p:sp>
      <p:pic>
        <p:nvPicPr>
          <p:cNvPr id="8" name="Image 0" descr="preencoded.png">    </p:cNvPr>
          <p:cNvPicPr>
            <a:picLocks noChangeAspect="1"/>
          </p:cNvPicPr>
          <p:nvPr/>
        </p:nvPicPr>
        <p:blipFill>
          <a:blip r:embed="rId1"/>
          <a:stretch>
            <a:fillRect/>
          </a:stretch>
        </p:blipFill>
        <p:spPr>
          <a:xfrm>
            <a:off x="8154114" y="901303"/>
            <a:ext cx="6059567" cy="6059567"/>
          </a:xfrm>
          <a:prstGeom prst="rect">
            <a:avLst/>
          </a:prstGeom>
        </p:spPr>
      </p:pic>
      <p:sp>
        <p:nvSpPr>
          <p:cNvPr id="9" name="Shape 6"/>
          <p:cNvSpPr/>
          <p:nvPr/>
        </p:nvSpPr>
        <p:spPr>
          <a:xfrm>
            <a:off x="424220" y="7199471"/>
            <a:ext cx="6837998" cy="959525"/>
          </a:xfrm>
          <a:prstGeom prst="roundRect">
            <a:avLst>
              <a:gd name="adj" fmla="val 4643"/>
            </a:avLst>
          </a:prstGeom>
          <a:solidFill>
            <a:srgbClr val="F9F9FF"/>
          </a:solidFill>
          <a:ln w="15240">
            <a:solidFill>
              <a:srgbClr val="B8C3DF"/>
            </a:solidFill>
            <a:prstDash val="solid"/>
          </a:ln>
        </p:spPr>
      </p:sp>
      <p:sp>
        <p:nvSpPr>
          <p:cNvPr id="10" name="Shape 7"/>
          <p:cNvSpPr/>
          <p:nvPr/>
        </p:nvSpPr>
        <p:spPr>
          <a:xfrm>
            <a:off x="439460" y="7214711"/>
            <a:ext cx="6807518" cy="318135"/>
          </a:xfrm>
          <a:prstGeom prst="roundRect">
            <a:avLst>
              <a:gd name="adj" fmla="val 8254"/>
            </a:avLst>
          </a:prstGeom>
          <a:solidFill>
            <a:srgbClr val="D2DDF9"/>
          </a:solidFill>
          <a:ln/>
        </p:spPr>
      </p:sp>
      <p:pic>
        <p:nvPicPr>
          <p:cNvPr id="11"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3685" y="7290435"/>
            <a:ext cx="159068" cy="159068"/>
          </a:xfrm>
          <a:prstGeom prst="rect">
            <a:avLst/>
          </a:prstGeom>
        </p:spPr>
      </p:pic>
      <p:sp>
        <p:nvSpPr>
          <p:cNvPr id="12" name="Text 8"/>
          <p:cNvSpPr/>
          <p:nvPr/>
        </p:nvSpPr>
        <p:spPr>
          <a:xfrm>
            <a:off x="545425" y="7638812"/>
            <a:ext cx="1325761" cy="165735"/>
          </a:xfrm>
          <a:prstGeom prst="rect">
            <a:avLst/>
          </a:prstGeom>
          <a:noFill/>
          <a:ln/>
        </p:spPr>
        <p:txBody>
          <a:bodyPr wrap="none" lIns="0" tIns="0" rIns="0" bIns="0" rtlCol="0" anchor="t"/>
          <a:lstStyle/>
          <a:p>
            <a:pPr algn="l" indent="0" marL="0">
              <a:lnSpc>
                <a:spcPts val="1300"/>
              </a:lnSpc>
              <a:buNone/>
            </a:pPr>
            <a:r>
              <a:rPr lang="en-US" sz="1000" dirty="0">
                <a:solidFill>
                  <a:srgbClr val="404155"/>
                </a:solidFill>
                <a:latin typeface="Alexandria" pitchFamily="34" charset="0"/>
                <a:ea typeface="Alexandria" pitchFamily="34" charset="-122"/>
                <a:cs typeface="Alexandria" pitchFamily="34" charset="-120"/>
              </a:rPr>
              <a:t>Accuracy</a:t>
            </a:r>
            <a:endParaRPr lang="en-US" sz="1000" dirty="0"/>
          </a:p>
        </p:txBody>
      </p:sp>
      <p:sp>
        <p:nvSpPr>
          <p:cNvPr id="13" name="Text 9"/>
          <p:cNvSpPr/>
          <p:nvPr/>
        </p:nvSpPr>
        <p:spPr>
          <a:xfrm>
            <a:off x="545425" y="7868126"/>
            <a:ext cx="6595586"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Overall correctness of predictions across all classes</a:t>
            </a:r>
            <a:endParaRPr lang="en-US" sz="800" dirty="0"/>
          </a:p>
        </p:txBody>
      </p:sp>
      <p:sp>
        <p:nvSpPr>
          <p:cNvPr id="14" name="Shape 10"/>
          <p:cNvSpPr/>
          <p:nvPr/>
        </p:nvSpPr>
        <p:spPr>
          <a:xfrm>
            <a:off x="7368183" y="7199471"/>
            <a:ext cx="6837998" cy="959525"/>
          </a:xfrm>
          <a:prstGeom prst="roundRect">
            <a:avLst>
              <a:gd name="adj" fmla="val 4643"/>
            </a:avLst>
          </a:prstGeom>
          <a:solidFill>
            <a:srgbClr val="F9F9FF"/>
          </a:solidFill>
          <a:ln w="15240">
            <a:solidFill>
              <a:srgbClr val="B8C3DF"/>
            </a:solidFill>
            <a:prstDash val="solid"/>
          </a:ln>
        </p:spPr>
      </p:sp>
      <p:sp>
        <p:nvSpPr>
          <p:cNvPr id="15" name="Shape 11"/>
          <p:cNvSpPr/>
          <p:nvPr/>
        </p:nvSpPr>
        <p:spPr>
          <a:xfrm>
            <a:off x="7383423" y="7214711"/>
            <a:ext cx="6807518" cy="318135"/>
          </a:xfrm>
          <a:prstGeom prst="roundRect">
            <a:avLst>
              <a:gd name="adj" fmla="val 8254"/>
            </a:avLst>
          </a:prstGeom>
          <a:solidFill>
            <a:srgbClr val="D2DDF9"/>
          </a:solidFill>
          <a:ln/>
        </p:spPr>
      </p:sp>
      <p:pic>
        <p:nvPicPr>
          <p:cNvPr id="1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7648" y="7290435"/>
            <a:ext cx="159068" cy="159068"/>
          </a:xfrm>
          <a:prstGeom prst="rect">
            <a:avLst/>
          </a:prstGeom>
        </p:spPr>
      </p:pic>
      <p:sp>
        <p:nvSpPr>
          <p:cNvPr id="17" name="Text 12"/>
          <p:cNvSpPr/>
          <p:nvPr/>
        </p:nvSpPr>
        <p:spPr>
          <a:xfrm>
            <a:off x="7489388" y="7638812"/>
            <a:ext cx="1325761" cy="165735"/>
          </a:xfrm>
          <a:prstGeom prst="rect">
            <a:avLst/>
          </a:prstGeom>
          <a:noFill/>
          <a:ln/>
        </p:spPr>
        <p:txBody>
          <a:bodyPr wrap="none" lIns="0" tIns="0" rIns="0" bIns="0" rtlCol="0" anchor="t"/>
          <a:lstStyle/>
          <a:p>
            <a:pPr algn="l" indent="0" marL="0">
              <a:lnSpc>
                <a:spcPts val="1300"/>
              </a:lnSpc>
              <a:buNone/>
            </a:pPr>
            <a:r>
              <a:rPr lang="en-US" sz="1000" dirty="0">
                <a:solidFill>
                  <a:srgbClr val="404155"/>
                </a:solidFill>
                <a:latin typeface="Alexandria" pitchFamily="34" charset="0"/>
                <a:ea typeface="Alexandria" pitchFamily="34" charset="-122"/>
                <a:cs typeface="Alexandria" pitchFamily="34" charset="-120"/>
              </a:rPr>
              <a:t>Precision</a:t>
            </a:r>
            <a:endParaRPr lang="en-US" sz="1000" dirty="0"/>
          </a:p>
        </p:txBody>
      </p:sp>
      <p:sp>
        <p:nvSpPr>
          <p:cNvPr id="18" name="Text 13"/>
          <p:cNvSpPr/>
          <p:nvPr/>
        </p:nvSpPr>
        <p:spPr>
          <a:xfrm>
            <a:off x="7489388" y="7868126"/>
            <a:ext cx="6595586"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Proportion of positive predictions that were actually correct</a:t>
            </a:r>
            <a:endParaRPr lang="en-US" sz="800" dirty="0"/>
          </a:p>
        </p:txBody>
      </p:sp>
      <p:sp>
        <p:nvSpPr>
          <p:cNvPr id="19" name="Shape 14"/>
          <p:cNvSpPr/>
          <p:nvPr/>
        </p:nvSpPr>
        <p:spPr>
          <a:xfrm>
            <a:off x="424220" y="8264962"/>
            <a:ext cx="6837998" cy="959525"/>
          </a:xfrm>
          <a:prstGeom prst="roundRect">
            <a:avLst>
              <a:gd name="adj" fmla="val 4643"/>
            </a:avLst>
          </a:prstGeom>
          <a:solidFill>
            <a:srgbClr val="F9F9FF"/>
          </a:solidFill>
          <a:ln w="15240">
            <a:solidFill>
              <a:srgbClr val="B8C3DF"/>
            </a:solidFill>
            <a:prstDash val="solid"/>
          </a:ln>
        </p:spPr>
      </p:sp>
      <p:sp>
        <p:nvSpPr>
          <p:cNvPr id="20" name="Shape 15"/>
          <p:cNvSpPr/>
          <p:nvPr/>
        </p:nvSpPr>
        <p:spPr>
          <a:xfrm>
            <a:off x="439460" y="8280202"/>
            <a:ext cx="6807518" cy="318135"/>
          </a:xfrm>
          <a:prstGeom prst="roundRect">
            <a:avLst>
              <a:gd name="adj" fmla="val 8254"/>
            </a:avLst>
          </a:prstGeom>
          <a:solidFill>
            <a:srgbClr val="D2DDF9"/>
          </a:solidFill>
          <a:ln/>
        </p:spPr>
      </p:sp>
      <p:pic>
        <p:nvPicPr>
          <p:cNvPr id="2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3685" y="8355925"/>
            <a:ext cx="159068" cy="159068"/>
          </a:xfrm>
          <a:prstGeom prst="rect">
            <a:avLst/>
          </a:prstGeom>
        </p:spPr>
      </p:pic>
      <p:sp>
        <p:nvSpPr>
          <p:cNvPr id="22" name="Text 16"/>
          <p:cNvSpPr/>
          <p:nvPr/>
        </p:nvSpPr>
        <p:spPr>
          <a:xfrm>
            <a:off x="545425" y="8704302"/>
            <a:ext cx="1325761" cy="165735"/>
          </a:xfrm>
          <a:prstGeom prst="rect">
            <a:avLst/>
          </a:prstGeom>
          <a:noFill/>
          <a:ln/>
        </p:spPr>
        <p:txBody>
          <a:bodyPr wrap="none" lIns="0" tIns="0" rIns="0" bIns="0" rtlCol="0" anchor="t"/>
          <a:lstStyle/>
          <a:p>
            <a:pPr algn="l" indent="0" marL="0">
              <a:lnSpc>
                <a:spcPts val="1300"/>
              </a:lnSpc>
              <a:buNone/>
            </a:pPr>
            <a:r>
              <a:rPr lang="en-US" sz="1000" dirty="0">
                <a:solidFill>
                  <a:srgbClr val="404155"/>
                </a:solidFill>
                <a:latin typeface="Alexandria" pitchFamily="34" charset="0"/>
                <a:ea typeface="Alexandria" pitchFamily="34" charset="-122"/>
                <a:cs typeface="Alexandria" pitchFamily="34" charset="-120"/>
              </a:rPr>
              <a:t>Recall</a:t>
            </a:r>
            <a:endParaRPr lang="en-US" sz="1000" dirty="0"/>
          </a:p>
        </p:txBody>
      </p:sp>
      <p:sp>
        <p:nvSpPr>
          <p:cNvPr id="23" name="Text 17"/>
          <p:cNvSpPr/>
          <p:nvPr/>
        </p:nvSpPr>
        <p:spPr>
          <a:xfrm>
            <a:off x="545425" y="8933617"/>
            <a:ext cx="6595586"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Proportion of actual positives that were correctly identified</a:t>
            </a:r>
            <a:endParaRPr lang="en-US" sz="800" dirty="0"/>
          </a:p>
        </p:txBody>
      </p:sp>
      <p:sp>
        <p:nvSpPr>
          <p:cNvPr id="24" name="Shape 18"/>
          <p:cNvSpPr/>
          <p:nvPr/>
        </p:nvSpPr>
        <p:spPr>
          <a:xfrm>
            <a:off x="7368183" y="8264962"/>
            <a:ext cx="6837998" cy="959525"/>
          </a:xfrm>
          <a:prstGeom prst="roundRect">
            <a:avLst>
              <a:gd name="adj" fmla="val 4643"/>
            </a:avLst>
          </a:prstGeom>
          <a:solidFill>
            <a:srgbClr val="F9F9FF"/>
          </a:solidFill>
          <a:ln w="15240">
            <a:solidFill>
              <a:srgbClr val="B8C3DF"/>
            </a:solidFill>
            <a:prstDash val="solid"/>
          </a:ln>
        </p:spPr>
      </p:sp>
      <p:sp>
        <p:nvSpPr>
          <p:cNvPr id="25" name="Shape 19"/>
          <p:cNvSpPr/>
          <p:nvPr/>
        </p:nvSpPr>
        <p:spPr>
          <a:xfrm>
            <a:off x="7383423" y="8280202"/>
            <a:ext cx="6807518" cy="318135"/>
          </a:xfrm>
          <a:prstGeom prst="roundRect">
            <a:avLst>
              <a:gd name="adj" fmla="val 8254"/>
            </a:avLst>
          </a:prstGeom>
          <a:solidFill>
            <a:srgbClr val="D2DDF9"/>
          </a:solidFill>
          <a:ln/>
        </p:spPr>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648" y="8355925"/>
            <a:ext cx="159068" cy="159068"/>
          </a:xfrm>
          <a:prstGeom prst="rect">
            <a:avLst/>
          </a:prstGeom>
        </p:spPr>
      </p:pic>
      <p:sp>
        <p:nvSpPr>
          <p:cNvPr id="27" name="Text 20"/>
          <p:cNvSpPr/>
          <p:nvPr/>
        </p:nvSpPr>
        <p:spPr>
          <a:xfrm>
            <a:off x="7489388" y="8704302"/>
            <a:ext cx="1325761" cy="165735"/>
          </a:xfrm>
          <a:prstGeom prst="rect">
            <a:avLst/>
          </a:prstGeom>
          <a:noFill/>
          <a:ln/>
        </p:spPr>
        <p:txBody>
          <a:bodyPr wrap="none" lIns="0" tIns="0" rIns="0" bIns="0" rtlCol="0" anchor="t"/>
          <a:lstStyle/>
          <a:p>
            <a:pPr algn="l" indent="0" marL="0">
              <a:lnSpc>
                <a:spcPts val="1300"/>
              </a:lnSpc>
              <a:buNone/>
            </a:pPr>
            <a:r>
              <a:rPr lang="en-US" sz="1000" dirty="0">
                <a:solidFill>
                  <a:srgbClr val="404155"/>
                </a:solidFill>
                <a:latin typeface="Alexandria" pitchFamily="34" charset="0"/>
                <a:ea typeface="Alexandria" pitchFamily="34" charset="-122"/>
                <a:cs typeface="Alexandria" pitchFamily="34" charset="-120"/>
              </a:rPr>
              <a:t>F1-Score</a:t>
            </a:r>
            <a:endParaRPr lang="en-US" sz="1000" dirty="0"/>
          </a:p>
        </p:txBody>
      </p:sp>
      <p:sp>
        <p:nvSpPr>
          <p:cNvPr id="28" name="Text 21"/>
          <p:cNvSpPr/>
          <p:nvPr/>
        </p:nvSpPr>
        <p:spPr>
          <a:xfrm>
            <a:off x="7489388" y="8933617"/>
            <a:ext cx="6595586" cy="169664"/>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Harmonic mean of precision and recall for balanced evaluation</a:t>
            </a:r>
            <a:endParaRPr lang="en-US" sz="800" dirty="0"/>
          </a:p>
        </p:txBody>
      </p:sp>
      <p:sp>
        <p:nvSpPr>
          <p:cNvPr id="29" name="Shape 22"/>
          <p:cNvSpPr/>
          <p:nvPr/>
        </p:nvSpPr>
        <p:spPr>
          <a:xfrm>
            <a:off x="424220" y="9343787"/>
            <a:ext cx="13781961" cy="450413"/>
          </a:xfrm>
          <a:prstGeom prst="roundRect">
            <a:avLst>
              <a:gd name="adj" fmla="val 9890"/>
            </a:avLst>
          </a:prstGeom>
          <a:solidFill>
            <a:srgbClr val="BBCDF7"/>
          </a:solidFill>
          <a:ln/>
        </p:spPr>
      </p:sp>
      <p:pic>
        <p:nvPicPr>
          <p:cNvPr id="30" name="Image 5" descr="preencoded.png">    </p:cNvPr>
          <p:cNvPicPr>
            <a:picLocks noChangeAspect="1"/>
          </p:cNvPicPr>
          <p:nvPr/>
        </p:nvPicPr>
        <p:blipFill>
          <a:blip r:embed="rId10"/>
          <a:stretch>
            <a:fillRect/>
          </a:stretch>
        </p:blipFill>
        <p:spPr>
          <a:xfrm>
            <a:off x="530185" y="9497735"/>
            <a:ext cx="132517" cy="105966"/>
          </a:xfrm>
          <a:prstGeom prst="rect">
            <a:avLst/>
          </a:prstGeom>
        </p:spPr>
      </p:pic>
      <p:sp>
        <p:nvSpPr>
          <p:cNvPr id="31" name="Text 23"/>
          <p:cNvSpPr/>
          <p:nvPr/>
        </p:nvSpPr>
        <p:spPr>
          <a:xfrm>
            <a:off x="768668" y="9476184"/>
            <a:ext cx="13331547" cy="169664"/>
          </a:xfrm>
          <a:prstGeom prst="rect">
            <a:avLst/>
          </a:prstGeom>
          <a:noFill/>
          <a:ln/>
        </p:spPr>
        <p:txBody>
          <a:bodyPr wrap="none" lIns="0" tIns="0" rIns="0" bIns="0" rtlCol="0" anchor="t"/>
          <a:lstStyle/>
          <a:p>
            <a:pPr algn="l" indent="0" marL="0">
              <a:lnSpc>
                <a:spcPts val="1300"/>
              </a:lnSpc>
              <a:buNone/>
            </a:pPr>
            <a:r>
              <a:rPr lang="en-US" sz="800" b="1" dirty="0">
                <a:solidFill>
                  <a:srgbClr val="000000"/>
                </a:solidFill>
                <a:latin typeface="Nobile" pitchFamily="34" charset="0"/>
                <a:ea typeface="Nobile" pitchFamily="34" charset="-122"/>
                <a:cs typeface="Nobile" pitchFamily="34" charset="-120"/>
              </a:rPr>
              <a:t>Confusion Matrix:</a:t>
            </a:r>
            <a:pPr algn="l" indent="0" marL="0">
              <a:lnSpc>
                <a:spcPts val="1300"/>
              </a:lnSpc>
              <a:buNone/>
            </a:pPr>
            <a:r>
              <a:rPr lang="en-US" sz="800" dirty="0">
                <a:solidFill>
                  <a:srgbClr val="000000"/>
                </a:solidFill>
                <a:latin typeface="Nobile" pitchFamily="34" charset="0"/>
                <a:ea typeface="Nobile" pitchFamily="34" charset="-122"/>
                <a:cs typeface="Nobile" pitchFamily="34" charset="-120"/>
              </a:rPr>
              <a:t> Visual representation of model performance showing true positives, false positives, true negatives, and false negatives will be inserted here</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894" y="633413"/>
            <a:ext cx="6127194" cy="558165"/>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K-Nearest Neighbors Model</a:t>
            </a:r>
            <a:endParaRPr lang="en-US" sz="3500" dirty="0"/>
          </a:p>
        </p:txBody>
      </p:sp>
      <p:sp>
        <p:nvSpPr>
          <p:cNvPr id="4" name="Text 1"/>
          <p:cNvSpPr/>
          <p:nvPr/>
        </p:nvSpPr>
        <p:spPr>
          <a:xfrm>
            <a:off x="6468785" y="1727359"/>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1B1B27"/>
                </a:solidFill>
                <a:latin typeface="Alexandria" pitchFamily="34" charset="0"/>
                <a:ea typeface="Alexandria" pitchFamily="34" charset="-122"/>
                <a:cs typeface="Alexandria" pitchFamily="34" charset="-120"/>
              </a:rPr>
              <a:t>Core Concept</a:t>
            </a:r>
            <a:endParaRPr lang="en-US" sz="2100" dirty="0"/>
          </a:p>
        </p:txBody>
      </p:sp>
      <p:sp>
        <p:nvSpPr>
          <p:cNvPr id="5" name="Text 2"/>
          <p:cNvSpPr/>
          <p:nvPr/>
        </p:nvSpPr>
        <p:spPr>
          <a:xfrm>
            <a:off x="6468785" y="2330053"/>
            <a:ext cx="7447121" cy="8572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KNN predicts the class of a new data point by examining the classes of its K nearest neighbors in the feature space, using majority voting to make the final classification decision.</a:t>
            </a:r>
            <a:endParaRPr lang="en-US" sz="1400" dirty="0"/>
          </a:p>
        </p:txBody>
      </p:sp>
      <p:sp>
        <p:nvSpPr>
          <p:cNvPr id="6" name="Shape 3"/>
          <p:cNvSpPr/>
          <p:nvPr/>
        </p:nvSpPr>
        <p:spPr>
          <a:xfrm>
            <a:off x="6200894" y="1459468"/>
            <a:ext cx="22860" cy="1928693"/>
          </a:xfrm>
          <a:prstGeom prst="rect">
            <a:avLst/>
          </a:prstGeom>
          <a:solidFill>
            <a:srgbClr val="1B54DA"/>
          </a:solidFill>
          <a:ln/>
        </p:spPr>
      </p:sp>
      <p:sp>
        <p:nvSpPr>
          <p:cNvPr id="7" name="Text 4"/>
          <p:cNvSpPr/>
          <p:nvPr/>
        </p:nvSpPr>
        <p:spPr>
          <a:xfrm>
            <a:off x="6200894" y="3767614"/>
            <a:ext cx="2387203" cy="278963"/>
          </a:xfrm>
          <a:prstGeom prst="rect">
            <a:avLst/>
          </a:prstGeom>
          <a:noFill/>
          <a:ln/>
        </p:spPr>
        <p:txBody>
          <a:bodyPr wrap="none" lIns="0" tIns="0" rIns="0" bIns="0" rtlCol="0" anchor="t"/>
          <a:lstStyle/>
          <a:p>
            <a:pPr algn="l" indent="0" marL="0">
              <a:lnSpc>
                <a:spcPts val="2150"/>
              </a:lnSpc>
              <a:buNone/>
            </a:pPr>
            <a:r>
              <a:rPr lang="en-US" sz="1750" dirty="0">
                <a:solidFill>
                  <a:srgbClr val="1B1B27"/>
                </a:solidFill>
                <a:latin typeface="Alexandria" pitchFamily="34" charset="0"/>
                <a:ea typeface="Alexandria" pitchFamily="34" charset="-122"/>
                <a:cs typeface="Alexandria" pitchFamily="34" charset="-120"/>
              </a:rPr>
              <a:t>Algorithm Mechanics</a:t>
            </a:r>
            <a:endParaRPr lang="en-US" sz="1750" dirty="0"/>
          </a:p>
        </p:txBody>
      </p:sp>
      <p:sp>
        <p:nvSpPr>
          <p:cNvPr id="8" name="Text 5"/>
          <p:cNvSpPr/>
          <p:nvPr/>
        </p:nvSpPr>
        <p:spPr>
          <a:xfrm>
            <a:off x="6200894" y="4225171"/>
            <a:ext cx="3639622"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For each prediction, KNN:</a:t>
            </a:r>
            <a:endParaRPr lang="en-US" sz="1400" dirty="0"/>
          </a:p>
        </p:txBody>
      </p:sp>
      <p:sp>
        <p:nvSpPr>
          <p:cNvPr id="9" name="Text 6"/>
          <p:cNvSpPr/>
          <p:nvPr/>
        </p:nvSpPr>
        <p:spPr>
          <a:xfrm>
            <a:off x="6200894" y="4671655"/>
            <a:ext cx="3639622" cy="571500"/>
          </a:xfrm>
          <a:prstGeom prst="rect">
            <a:avLst/>
          </a:prstGeom>
          <a:noFill/>
          <a:ln/>
        </p:spPr>
        <p:txBody>
          <a:bodyPr wrap="square" lIns="0" tIns="0" rIns="0" bIns="0" rtlCol="0" anchor="t"/>
          <a:lstStyle/>
          <a:p>
            <a:pPr algn="l" marL="342900" indent="-342900">
              <a:lnSpc>
                <a:spcPts val="2250"/>
              </a:lnSpc>
              <a:buSzPct val="100000"/>
              <a:buFont typeface="+mj-lt"/>
              <a:buAutoNum type="arabicPeriod" startAt="1"/>
            </a:pPr>
            <a:r>
              <a:rPr lang="en-US" sz="1400" dirty="0">
                <a:solidFill>
                  <a:srgbClr val="404155"/>
                </a:solidFill>
                <a:latin typeface="Nobile" pitchFamily="34" charset="0"/>
                <a:ea typeface="Nobile" pitchFamily="34" charset="-122"/>
                <a:cs typeface="Nobile" pitchFamily="34" charset="-120"/>
              </a:rPr>
              <a:t>Calculates distance to all training points</a:t>
            </a:r>
            <a:endParaRPr lang="en-US" sz="1400" dirty="0"/>
          </a:p>
        </p:txBody>
      </p:sp>
      <p:sp>
        <p:nvSpPr>
          <p:cNvPr id="10" name="Text 7"/>
          <p:cNvSpPr/>
          <p:nvPr/>
        </p:nvSpPr>
        <p:spPr>
          <a:xfrm>
            <a:off x="6200894" y="5305663"/>
            <a:ext cx="3639622" cy="285750"/>
          </a:xfrm>
          <a:prstGeom prst="rect">
            <a:avLst/>
          </a:prstGeom>
          <a:noFill/>
          <a:ln/>
        </p:spPr>
        <p:txBody>
          <a:bodyPr wrap="none" lIns="0" tIns="0" rIns="0" bIns="0" rtlCol="0" anchor="t"/>
          <a:lstStyle/>
          <a:p>
            <a:pPr algn="l" marL="342900" indent="-342900">
              <a:lnSpc>
                <a:spcPts val="2250"/>
              </a:lnSpc>
              <a:buSzPct val="100000"/>
              <a:buFont typeface="+mj-lt"/>
              <a:buAutoNum type="arabicPeriod" startAt="2"/>
            </a:pPr>
            <a:r>
              <a:rPr lang="en-US" sz="1400" dirty="0">
                <a:solidFill>
                  <a:srgbClr val="404155"/>
                </a:solidFill>
                <a:latin typeface="Nobile" pitchFamily="34" charset="0"/>
                <a:ea typeface="Nobile" pitchFamily="34" charset="-122"/>
                <a:cs typeface="Nobile" pitchFamily="34" charset="-120"/>
              </a:rPr>
              <a:t>Identifies K closest neighbors</a:t>
            </a:r>
            <a:endParaRPr lang="en-US" sz="1400" dirty="0"/>
          </a:p>
        </p:txBody>
      </p:sp>
      <p:sp>
        <p:nvSpPr>
          <p:cNvPr id="11" name="Text 8"/>
          <p:cNvSpPr/>
          <p:nvPr/>
        </p:nvSpPr>
        <p:spPr>
          <a:xfrm>
            <a:off x="6200894" y="5653921"/>
            <a:ext cx="3639622" cy="285750"/>
          </a:xfrm>
          <a:prstGeom prst="rect">
            <a:avLst/>
          </a:prstGeom>
          <a:noFill/>
          <a:ln/>
        </p:spPr>
        <p:txBody>
          <a:bodyPr wrap="none" lIns="0" tIns="0" rIns="0" bIns="0" rtlCol="0" anchor="t"/>
          <a:lstStyle/>
          <a:p>
            <a:pPr algn="l" marL="342900" indent="-342900">
              <a:lnSpc>
                <a:spcPts val="2250"/>
              </a:lnSpc>
              <a:buSzPct val="100000"/>
              <a:buFont typeface="+mj-lt"/>
              <a:buAutoNum type="arabicPeriod" startAt="3"/>
            </a:pPr>
            <a:r>
              <a:rPr lang="en-US" sz="1400" dirty="0">
                <a:solidFill>
                  <a:srgbClr val="404155"/>
                </a:solidFill>
                <a:latin typeface="Nobile" pitchFamily="34" charset="0"/>
                <a:ea typeface="Nobile" pitchFamily="34" charset="-122"/>
                <a:cs typeface="Nobile" pitchFamily="34" charset="-120"/>
              </a:rPr>
              <a:t>Takes majority vote among neighbors</a:t>
            </a:r>
            <a:endParaRPr lang="en-US" sz="1400" dirty="0"/>
          </a:p>
        </p:txBody>
      </p:sp>
      <p:sp>
        <p:nvSpPr>
          <p:cNvPr id="12" name="Text 9"/>
          <p:cNvSpPr/>
          <p:nvPr/>
        </p:nvSpPr>
        <p:spPr>
          <a:xfrm>
            <a:off x="6200894" y="6002179"/>
            <a:ext cx="3639622" cy="285750"/>
          </a:xfrm>
          <a:prstGeom prst="rect">
            <a:avLst/>
          </a:prstGeom>
          <a:noFill/>
          <a:ln/>
        </p:spPr>
        <p:txBody>
          <a:bodyPr wrap="none" lIns="0" tIns="0" rIns="0" bIns="0" rtlCol="0" anchor="t"/>
          <a:lstStyle/>
          <a:p>
            <a:pPr algn="l" marL="342900" indent="-342900">
              <a:lnSpc>
                <a:spcPts val="2250"/>
              </a:lnSpc>
              <a:buSzPct val="100000"/>
              <a:buFont typeface="+mj-lt"/>
              <a:buAutoNum type="arabicPeriod" startAt="4"/>
            </a:pPr>
            <a:r>
              <a:rPr lang="en-US" sz="1400" dirty="0">
                <a:solidFill>
                  <a:srgbClr val="404155"/>
                </a:solidFill>
                <a:latin typeface="Nobile" pitchFamily="34" charset="0"/>
                <a:ea typeface="Nobile" pitchFamily="34" charset="-122"/>
                <a:cs typeface="Nobile" pitchFamily="34" charset="-120"/>
              </a:rPr>
              <a:t>Assigns predicted class</a:t>
            </a:r>
            <a:endParaRPr lang="en-US" sz="1400" dirty="0"/>
          </a:p>
        </p:txBody>
      </p:sp>
      <p:sp>
        <p:nvSpPr>
          <p:cNvPr id="13" name="Text 10"/>
          <p:cNvSpPr/>
          <p:nvPr/>
        </p:nvSpPr>
        <p:spPr>
          <a:xfrm>
            <a:off x="10283904" y="3767614"/>
            <a:ext cx="2930962" cy="278963"/>
          </a:xfrm>
          <a:prstGeom prst="rect">
            <a:avLst/>
          </a:prstGeom>
          <a:noFill/>
          <a:ln/>
        </p:spPr>
        <p:txBody>
          <a:bodyPr wrap="none" lIns="0" tIns="0" rIns="0" bIns="0" rtlCol="0" anchor="t"/>
          <a:lstStyle/>
          <a:p>
            <a:pPr algn="l" indent="0" marL="0">
              <a:lnSpc>
                <a:spcPts val="2150"/>
              </a:lnSpc>
              <a:buNone/>
            </a:pPr>
            <a:r>
              <a:rPr lang="en-US" sz="1750" dirty="0">
                <a:solidFill>
                  <a:srgbClr val="1B1B27"/>
                </a:solidFill>
                <a:latin typeface="Alexandria" pitchFamily="34" charset="0"/>
                <a:ea typeface="Alexandria" pitchFamily="34" charset="-122"/>
                <a:cs typeface="Alexandria" pitchFamily="34" charset="-120"/>
              </a:rPr>
              <a:t>Hyperparameter Selection</a:t>
            </a:r>
            <a:endParaRPr lang="en-US" sz="1750" dirty="0"/>
          </a:p>
        </p:txBody>
      </p:sp>
      <p:sp>
        <p:nvSpPr>
          <p:cNvPr id="14" name="Text 11"/>
          <p:cNvSpPr/>
          <p:nvPr/>
        </p:nvSpPr>
        <p:spPr>
          <a:xfrm>
            <a:off x="10283904" y="4225171"/>
            <a:ext cx="3639622" cy="571500"/>
          </a:xfrm>
          <a:prstGeom prst="rect">
            <a:avLst/>
          </a:prstGeom>
          <a:noFill/>
          <a:ln/>
        </p:spPr>
        <p:txBody>
          <a:bodyPr wrap="squar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K = 5</a:t>
            </a:r>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 was chosen as our neighborhood size</a:t>
            </a:r>
            <a:endParaRPr lang="en-US" sz="1400" dirty="0"/>
          </a:p>
        </p:txBody>
      </p:sp>
      <p:sp>
        <p:nvSpPr>
          <p:cNvPr id="15" name="Text 12"/>
          <p:cNvSpPr/>
          <p:nvPr/>
        </p:nvSpPr>
        <p:spPr>
          <a:xfrm>
            <a:off x="10283904" y="4957405"/>
            <a:ext cx="3639622"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Balances bias-variance tradeoff</a:t>
            </a:r>
            <a:endParaRPr lang="en-US" sz="1400" dirty="0"/>
          </a:p>
        </p:txBody>
      </p:sp>
      <p:sp>
        <p:nvSpPr>
          <p:cNvPr id="16" name="Text 13"/>
          <p:cNvSpPr/>
          <p:nvPr/>
        </p:nvSpPr>
        <p:spPr>
          <a:xfrm>
            <a:off x="10283904" y="5305663"/>
            <a:ext cx="3639622"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Reduces noise sensitivity</a:t>
            </a:r>
            <a:endParaRPr lang="en-US" sz="1400" dirty="0"/>
          </a:p>
        </p:txBody>
      </p:sp>
      <p:sp>
        <p:nvSpPr>
          <p:cNvPr id="17" name="Text 14"/>
          <p:cNvSpPr/>
          <p:nvPr/>
        </p:nvSpPr>
        <p:spPr>
          <a:xfrm>
            <a:off x="10283904" y="5653921"/>
            <a:ext cx="3639622"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Commonly used baseline value</a:t>
            </a:r>
            <a:endParaRPr lang="en-US" sz="1400" dirty="0"/>
          </a:p>
        </p:txBody>
      </p:sp>
      <p:sp>
        <p:nvSpPr>
          <p:cNvPr id="18" name="Text 15"/>
          <p:cNvSpPr/>
          <p:nvPr/>
        </p:nvSpPr>
        <p:spPr>
          <a:xfrm>
            <a:off x="10283904" y="6002179"/>
            <a:ext cx="3639622"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Provides stable predictions</a:t>
            </a:r>
            <a:endParaRPr lang="en-US" sz="1400" dirty="0"/>
          </a:p>
        </p:txBody>
      </p:sp>
      <p:sp>
        <p:nvSpPr>
          <p:cNvPr id="19" name="Shape 16"/>
          <p:cNvSpPr/>
          <p:nvPr/>
        </p:nvSpPr>
        <p:spPr>
          <a:xfrm>
            <a:off x="6200894" y="6551295"/>
            <a:ext cx="7715012" cy="1044773"/>
          </a:xfrm>
          <a:prstGeom prst="roundRect">
            <a:avLst>
              <a:gd name="adj" fmla="val 7181"/>
            </a:avLst>
          </a:prstGeom>
          <a:solidFill>
            <a:srgbClr val="BBCDF7"/>
          </a:solidFill>
          <a:ln/>
        </p:spPr>
      </p:sp>
      <p:pic>
        <p:nvPicPr>
          <p:cNvPr id="20" name="Image 1" descr="preencoded.png">    </p:cNvPr>
          <p:cNvPicPr>
            <a:picLocks noChangeAspect="1"/>
          </p:cNvPicPr>
          <p:nvPr/>
        </p:nvPicPr>
        <p:blipFill>
          <a:blip r:embed="rId2"/>
          <a:stretch>
            <a:fillRect/>
          </a:stretch>
        </p:blipFill>
        <p:spPr>
          <a:xfrm>
            <a:off x="6379488" y="6808708"/>
            <a:ext cx="223242" cy="178594"/>
          </a:xfrm>
          <a:prstGeom prst="rect">
            <a:avLst/>
          </a:prstGeom>
        </p:spPr>
      </p:pic>
      <p:sp>
        <p:nvSpPr>
          <p:cNvPr id="21" name="Text 17"/>
          <p:cNvSpPr/>
          <p:nvPr/>
        </p:nvSpPr>
        <p:spPr>
          <a:xfrm>
            <a:off x="6781324" y="6774537"/>
            <a:ext cx="6955988" cy="571500"/>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Nobile" pitchFamily="34" charset="0"/>
                <a:ea typeface="Nobile" pitchFamily="34" charset="-122"/>
                <a:cs typeface="Nobile" pitchFamily="34" charset="-120"/>
              </a:rPr>
              <a:t>Confusion Matrix:</a:t>
            </a:r>
            <a:pPr algn="l" indent="0" marL="0">
              <a:lnSpc>
                <a:spcPts val="2250"/>
              </a:lnSpc>
              <a:buNone/>
            </a:pPr>
            <a:r>
              <a:rPr lang="en-US" sz="1400" dirty="0">
                <a:solidFill>
                  <a:srgbClr val="000000"/>
                </a:solidFill>
                <a:latin typeface="Nobile" pitchFamily="34" charset="0"/>
                <a:ea typeface="Nobile" pitchFamily="34" charset="-122"/>
                <a:cs typeface="Nobile" pitchFamily="34" charset="-120"/>
              </a:rPr>
              <a:t> Performance metrics visualizing classification accuracy for fast and delayed delivery predictions will be inserted here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2025-12-17T07:55:17Z</dcterms:created>
  <dcterms:modified xsi:type="dcterms:W3CDTF">2025-12-17T07:55:17Z</dcterms:modified>
</cp:coreProperties>
</file>